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5" r:id="rId4"/>
    <p:sldId id="296" r:id="rId5"/>
    <p:sldId id="297" r:id="rId6"/>
    <p:sldId id="298" r:id="rId7"/>
    <p:sldId id="258" r:id="rId8"/>
    <p:sldId id="259" r:id="rId9"/>
    <p:sldId id="260" r:id="rId10"/>
    <p:sldId id="261" r:id="rId11"/>
    <p:sldId id="267" r:id="rId12"/>
    <p:sldId id="268" r:id="rId13"/>
    <p:sldId id="269" r:id="rId14"/>
    <p:sldId id="270" r:id="rId15"/>
    <p:sldId id="262" r:id="rId16"/>
    <p:sldId id="263" r:id="rId17"/>
    <p:sldId id="271" r:id="rId18"/>
    <p:sldId id="272" r:id="rId19"/>
    <p:sldId id="291" r:id="rId20"/>
    <p:sldId id="292" r:id="rId21"/>
    <p:sldId id="293" r:id="rId22"/>
    <p:sldId id="274" r:id="rId23"/>
    <p:sldId id="279" r:id="rId24"/>
    <p:sldId id="275" r:id="rId25"/>
    <p:sldId id="294" r:id="rId26"/>
    <p:sldId id="276" r:id="rId27"/>
    <p:sldId id="277" r:id="rId28"/>
    <p:sldId id="278" r:id="rId29"/>
    <p:sldId id="280" r:id="rId30"/>
    <p:sldId id="281" r:id="rId31"/>
    <p:sldId id="282" r:id="rId32"/>
    <p:sldId id="283" r:id="rId33"/>
    <p:sldId id="284" r:id="rId34"/>
    <p:sldId id="285" r:id="rId35"/>
    <p:sldId id="287" r:id="rId36"/>
    <p:sldId id="288" r:id="rId37"/>
    <p:sldId id="286" r:id="rId38"/>
    <p:sldId id="302" r:id="rId39"/>
    <p:sldId id="300" r:id="rId40"/>
    <p:sldId id="301"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4FF"/>
    <a:srgbClr val="ABE9FF"/>
    <a:srgbClr val="1D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bwMode="gray">
          <a:xfrm rot="5400000">
            <a:off x="8951976" y="3227832"/>
            <a:ext cx="3859795" cy="304801"/>
          </a:xfrm>
          <a:prstGeom prst="rect">
            <a:avLst/>
          </a:prstGeo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88261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6" name="Footer Placeholder 5"/>
          <p:cNvSpPr>
            <a:spLocks noGrp="1"/>
          </p:cNvSpPr>
          <p:nvPr>
            <p:ph type="ftr" sz="quarter" idx="11"/>
          </p:nvPr>
        </p:nvSpPr>
        <p:spPr>
          <a:xfrm>
            <a:off x="561110" y="6391838"/>
            <a:ext cx="3859795" cy="304801"/>
          </a:xfrm>
          <a:prstGeom prst="rect">
            <a:avLst/>
          </a:prstGeom>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3957788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374129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4036842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384580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8" name="Footer Placeholder 7"/>
          <p:cNvSpPr>
            <a:spLocks noGrp="1"/>
          </p:cNvSpPr>
          <p:nvPr>
            <p:ph type="ftr" sz="quarter" idx="11"/>
          </p:nvPr>
        </p:nvSpPr>
        <p:spPr>
          <a:xfrm>
            <a:off x="561110" y="6391838"/>
            <a:ext cx="3859795" cy="304801"/>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767921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8" name="Footer Placeholder 7"/>
          <p:cNvSpPr>
            <a:spLocks noGrp="1"/>
          </p:cNvSpPr>
          <p:nvPr>
            <p:ph type="ftr" sz="quarter" idx="11"/>
          </p:nvPr>
        </p:nvSpPr>
        <p:spPr>
          <a:xfrm>
            <a:off x="561111" y="6391838"/>
            <a:ext cx="3644282" cy="304801"/>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069074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767712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30952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758728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7952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6" name="Footer Placeholder 5"/>
          <p:cNvSpPr>
            <a:spLocks noGrp="1"/>
          </p:cNvSpPr>
          <p:nvPr>
            <p:ph type="ftr" sz="quarter" idx="11"/>
          </p:nvPr>
        </p:nvSpPr>
        <p:spPr>
          <a:xfrm>
            <a:off x="561110" y="6391838"/>
            <a:ext cx="3859795" cy="304801"/>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75596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8" name="Footer Placeholder 7"/>
          <p:cNvSpPr>
            <a:spLocks noGrp="1"/>
          </p:cNvSpPr>
          <p:nvPr>
            <p:ph type="ftr" sz="quarter" idx="11"/>
          </p:nvPr>
        </p:nvSpPr>
        <p:spPr>
          <a:xfrm>
            <a:off x="561110" y="6391838"/>
            <a:ext cx="3859795" cy="304801"/>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2178104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4" name="Footer Placeholder 3"/>
          <p:cNvSpPr>
            <a:spLocks noGrp="1"/>
          </p:cNvSpPr>
          <p:nvPr>
            <p:ph type="ftr" sz="quarter" idx="11"/>
          </p:nvPr>
        </p:nvSpPr>
        <p:spPr>
          <a:xfrm>
            <a:off x="561110" y="6391838"/>
            <a:ext cx="3859795" cy="304801"/>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51415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3" name="Footer Placeholder 2"/>
          <p:cNvSpPr>
            <a:spLocks noGrp="1"/>
          </p:cNvSpPr>
          <p:nvPr>
            <p:ph type="ftr" sz="quarter" idx="11"/>
          </p:nvPr>
        </p:nvSpPr>
        <p:spPr>
          <a:xfrm>
            <a:off x="561110" y="6391838"/>
            <a:ext cx="3859795" cy="304801"/>
          </a:xfrm>
          <a:prstGeom prst="rect">
            <a:avLst/>
          </a:prstGeom>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58335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6" name="Footer Placeholder 5"/>
          <p:cNvSpPr>
            <a:spLocks noGrp="1"/>
          </p:cNvSpPr>
          <p:nvPr>
            <p:ph type="ftr" sz="quarter" idx="11"/>
          </p:nvPr>
        </p:nvSpPr>
        <p:spPr>
          <a:xfrm>
            <a:off x="561110" y="6391838"/>
            <a:ext cx="3859795" cy="304801"/>
          </a:xfrm>
          <a:prstGeom prst="rect">
            <a:avLst/>
          </a:prstGeom>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5409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10653104" y="6391838"/>
            <a:ext cx="990599" cy="304799"/>
          </a:xfrm>
          <a:prstGeom prst="rect">
            <a:avLst/>
          </a:prstGeom>
        </p:spPr>
        <p:txBody>
          <a:bodyPr/>
          <a:lstStyle/>
          <a:p>
            <a:fld id="{C4FD9420-51F6-4F3C-9BEC-68A0C82DFCB7}" type="datetimeFigureOut">
              <a:rPr lang="en-US" smtClean="0"/>
              <a:t>6/21/2022</a:t>
            </a:fld>
            <a:endParaRPr lang="en-US"/>
          </a:p>
        </p:txBody>
      </p:sp>
      <p:sp>
        <p:nvSpPr>
          <p:cNvPr id="6" name="Footer Placeholder 5"/>
          <p:cNvSpPr>
            <a:spLocks noGrp="1"/>
          </p:cNvSpPr>
          <p:nvPr>
            <p:ph type="ftr" sz="quarter" idx="11"/>
          </p:nvPr>
        </p:nvSpPr>
        <p:spPr>
          <a:xfrm>
            <a:off x="561110" y="6391838"/>
            <a:ext cx="3859795" cy="304801"/>
          </a:xfrm>
          <a:prstGeom prst="rect">
            <a:avLst/>
          </a:prstGeom>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DB81E4-F148-44FF-9E05-FB5A7A4C92E1}" type="slidenum">
              <a:rPr lang="en-US" smtClean="0"/>
              <a:t>‹#›</a:t>
            </a:fld>
            <a:endParaRPr lang="en-US"/>
          </a:p>
        </p:txBody>
      </p:sp>
    </p:spTree>
    <p:extLst>
      <p:ext uri="{BB962C8B-B14F-4D97-AF65-F5344CB8AC3E}">
        <p14:creationId xmlns:p14="http://schemas.microsoft.com/office/powerpoint/2010/main" val="195483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4786"/>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6DB81E4-F148-44FF-9E05-FB5A7A4C92E1}" type="slidenum">
              <a:rPr lang="en-US" smtClean="0"/>
              <a:t>‹#›</a:t>
            </a:fld>
            <a:endParaRPr lang="en-US"/>
          </a:p>
        </p:txBody>
      </p:sp>
      <p:sp>
        <p:nvSpPr>
          <p:cNvPr id="9" name="TextBox 8"/>
          <p:cNvSpPr txBox="1"/>
          <p:nvPr userDrawn="1"/>
        </p:nvSpPr>
        <p:spPr>
          <a:xfrm rot="19928267">
            <a:off x="1614569" y="4989100"/>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2" name="TextBox 21"/>
          <p:cNvSpPr txBox="1"/>
          <p:nvPr userDrawn="1"/>
        </p:nvSpPr>
        <p:spPr>
          <a:xfrm rot="19928267">
            <a:off x="107479" y="5817685"/>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3" name="TextBox 22"/>
          <p:cNvSpPr txBox="1"/>
          <p:nvPr userDrawn="1"/>
        </p:nvSpPr>
        <p:spPr>
          <a:xfrm rot="19928267">
            <a:off x="3062515" y="4176767"/>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4" name="TextBox 23"/>
          <p:cNvSpPr txBox="1"/>
          <p:nvPr userDrawn="1"/>
        </p:nvSpPr>
        <p:spPr>
          <a:xfrm rot="19928267">
            <a:off x="4552761" y="3376172"/>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5" name="TextBox 24"/>
          <p:cNvSpPr txBox="1"/>
          <p:nvPr userDrawn="1"/>
        </p:nvSpPr>
        <p:spPr>
          <a:xfrm rot="19928267">
            <a:off x="6093246" y="2553289"/>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6" name="TextBox 25"/>
          <p:cNvSpPr txBox="1"/>
          <p:nvPr userDrawn="1"/>
        </p:nvSpPr>
        <p:spPr>
          <a:xfrm rot="19928267">
            <a:off x="3644746" y="5680748"/>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7" name="TextBox 26"/>
          <p:cNvSpPr txBox="1"/>
          <p:nvPr userDrawn="1"/>
        </p:nvSpPr>
        <p:spPr>
          <a:xfrm rot="19928267">
            <a:off x="2137656" y="6509333"/>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8" name="TextBox 27"/>
          <p:cNvSpPr txBox="1"/>
          <p:nvPr userDrawn="1"/>
        </p:nvSpPr>
        <p:spPr>
          <a:xfrm rot="19928267">
            <a:off x="5092692" y="4868415"/>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29" name="TextBox 28"/>
          <p:cNvSpPr txBox="1"/>
          <p:nvPr userDrawn="1"/>
        </p:nvSpPr>
        <p:spPr>
          <a:xfrm rot="19928267">
            <a:off x="6582938" y="4067820"/>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0" name="TextBox 29"/>
          <p:cNvSpPr txBox="1"/>
          <p:nvPr userDrawn="1"/>
        </p:nvSpPr>
        <p:spPr>
          <a:xfrm rot="19928267">
            <a:off x="8123423" y="3244937"/>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1" name="TextBox 30"/>
          <p:cNvSpPr txBox="1"/>
          <p:nvPr userDrawn="1"/>
        </p:nvSpPr>
        <p:spPr>
          <a:xfrm rot="19928267">
            <a:off x="1380877" y="3302256"/>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2" name="TextBox 31"/>
          <p:cNvSpPr txBox="1"/>
          <p:nvPr userDrawn="1"/>
        </p:nvSpPr>
        <p:spPr>
          <a:xfrm rot="19928267">
            <a:off x="-126213" y="4130841"/>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3" name="TextBox 32"/>
          <p:cNvSpPr txBox="1"/>
          <p:nvPr userDrawn="1"/>
        </p:nvSpPr>
        <p:spPr>
          <a:xfrm rot="19928267">
            <a:off x="2828823" y="2489923"/>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6" name="TextBox 35"/>
          <p:cNvSpPr txBox="1"/>
          <p:nvPr userDrawn="1"/>
        </p:nvSpPr>
        <p:spPr>
          <a:xfrm rot="19928267">
            <a:off x="5909279" y="6311201"/>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8" name="TextBox 37"/>
          <p:cNvSpPr txBox="1"/>
          <p:nvPr userDrawn="1"/>
        </p:nvSpPr>
        <p:spPr>
          <a:xfrm rot="19928267">
            <a:off x="7357225" y="5498868"/>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39" name="TextBox 38"/>
          <p:cNvSpPr txBox="1"/>
          <p:nvPr userDrawn="1"/>
        </p:nvSpPr>
        <p:spPr>
          <a:xfrm rot="19928267">
            <a:off x="8847471" y="4698273"/>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40" name="TextBox 39"/>
          <p:cNvSpPr txBox="1"/>
          <p:nvPr userDrawn="1"/>
        </p:nvSpPr>
        <p:spPr>
          <a:xfrm rot="19928267">
            <a:off x="10387956" y="3875390"/>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41" name="TextBox 40"/>
          <p:cNvSpPr txBox="1"/>
          <p:nvPr userDrawn="1"/>
        </p:nvSpPr>
        <p:spPr>
          <a:xfrm rot="19928267">
            <a:off x="9233352" y="6380573"/>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42" name="TextBox 41"/>
          <p:cNvSpPr txBox="1"/>
          <p:nvPr userDrawn="1"/>
        </p:nvSpPr>
        <p:spPr>
          <a:xfrm rot="19928267">
            <a:off x="10723598" y="5579978"/>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43" name="TextBox 42"/>
          <p:cNvSpPr txBox="1"/>
          <p:nvPr userDrawn="1"/>
        </p:nvSpPr>
        <p:spPr>
          <a:xfrm rot="19928267">
            <a:off x="-126213" y="2190340"/>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sp>
        <p:nvSpPr>
          <p:cNvPr id="45" name="TextBox 44"/>
          <p:cNvSpPr txBox="1"/>
          <p:nvPr userDrawn="1"/>
        </p:nvSpPr>
        <p:spPr>
          <a:xfrm rot="19928267">
            <a:off x="9657328" y="2420899"/>
            <a:ext cx="1653134" cy="338554"/>
          </a:xfrm>
          <a:prstGeom prst="rect">
            <a:avLst/>
          </a:prstGeom>
          <a:noFill/>
        </p:spPr>
        <p:txBody>
          <a:bodyPr wrap="square" rtlCol="0">
            <a:spAutoFit/>
          </a:bodyPr>
          <a:lstStyle/>
          <a:p>
            <a:pPr algn="ctr"/>
            <a:r>
              <a:rPr lang="en-US" sz="800" dirty="0" smtClean="0">
                <a:solidFill>
                  <a:srgbClr val="D5F4FF"/>
                </a:solidFill>
                <a:latin typeface="Bodoni MT" panose="02070603080606020203" pitchFamily="18" charset="0"/>
              </a:rPr>
              <a:t>MASTERMIND</a:t>
            </a:r>
            <a:r>
              <a:rPr lang="en-US" sz="800" baseline="0" dirty="0" smtClean="0">
                <a:solidFill>
                  <a:srgbClr val="D5F4FF"/>
                </a:solidFill>
                <a:latin typeface="Bodoni MT" panose="02070603080606020203" pitchFamily="18" charset="0"/>
              </a:rPr>
              <a:t> </a:t>
            </a:r>
          </a:p>
          <a:p>
            <a:pPr algn="ctr"/>
            <a:r>
              <a:rPr lang="en-US" sz="800" baseline="0" dirty="0" smtClean="0">
                <a:solidFill>
                  <a:srgbClr val="D5F4FF"/>
                </a:solidFill>
                <a:latin typeface="Bodoni MT" panose="02070603080606020203" pitchFamily="18" charset="0"/>
              </a:rPr>
              <a:t>ROSHAN</a:t>
            </a:r>
            <a:endParaRPr lang="en-US" sz="800" dirty="0">
              <a:solidFill>
                <a:srgbClr val="D5F4FF"/>
              </a:solidFill>
              <a:latin typeface="Bodoni MT" panose="02070603080606020203" pitchFamily="18" charset="0"/>
            </a:endParaRPr>
          </a:p>
        </p:txBody>
      </p:sp>
      <p:pic>
        <p:nvPicPr>
          <p:cNvPr id="10" name="Picture 9"/>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103162" y="6074713"/>
            <a:ext cx="1309606" cy="736653"/>
          </a:xfrm>
          <a:prstGeom prst="rect">
            <a:avLst/>
          </a:prstGeom>
          <a:effectLst>
            <a:glow rad="127000">
              <a:schemeClr val="accent1">
                <a:alpha val="0"/>
              </a:schemeClr>
            </a:glow>
            <a:outerShdw blurRad="50800" dist="50800" dir="5400000" algn="ctr" rotWithShape="0">
              <a:srgbClr val="000000">
                <a:alpha val="0"/>
              </a:srgbClr>
            </a:outerShdw>
            <a:reflection stA="0" endPos="65000" dist="50800" dir="5400000" sy="-100000" algn="bl" rotWithShape="0"/>
            <a:softEdge rad="127000"/>
          </a:effectLst>
        </p:spPr>
      </p:pic>
      <p:sp>
        <p:nvSpPr>
          <p:cNvPr id="4" name="TextBox 3"/>
          <p:cNvSpPr txBox="1"/>
          <p:nvPr userDrawn="1"/>
        </p:nvSpPr>
        <p:spPr>
          <a:xfrm>
            <a:off x="397063" y="6219372"/>
            <a:ext cx="4547482" cy="430887"/>
          </a:xfrm>
          <a:prstGeom prst="rect">
            <a:avLst/>
          </a:prstGeom>
          <a:noFill/>
        </p:spPr>
        <p:txBody>
          <a:bodyPr wrap="square" rtlCol="0">
            <a:spAutoFit/>
          </a:bodyPr>
          <a:lstStyle/>
          <a:p>
            <a:pPr algn="ctr"/>
            <a:r>
              <a:rPr lang="en-US" sz="1100" b="1" dirty="0" smtClean="0">
                <a:solidFill>
                  <a:srgbClr val="FF0000"/>
                </a:solidFill>
              </a:rPr>
              <a:t>This</a:t>
            </a:r>
            <a:r>
              <a:rPr lang="en-US" sz="1100" b="1" baseline="0" dirty="0" smtClean="0">
                <a:solidFill>
                  <a:srgbClr val="FF0000"/>
                </a:solidFill>
              </a:rPr>
              <a:t> is NOT for circulation/forwarding or republishing. </a:t>
            </a:r>
          </a:p>
          <a:p>
            <a:pPr algn="ctr"/>
            <a:r>
              <a:rPr lang="en-US" sz="1100" b="1" baseline="0" dirty="0" smtClean="0">
                <a:solidFill>
                  <a:srgbClr val="FF0000"/>
                </a:solidFill>
              </a:rPr>
              <a:t>Strictly for your own educational purpose only.</a:t>
            </a:r>
            <a:endParaRPr lang="en-US" sz="1100" b="1" dirty="0">
              <a:solidFill>
                <a:srgbClr val="FF0000"/>
              </a:solidFill>
            </a:endParaRPr>
          </a:p>
        </p:txBody>
      </p:sp>
    </p:spTree>
    <p:extLst>
      <p:ext uri="{BB962C8B-B14F-4D97-AF65-F5344CB8AC3E}">
        <p14:creationId xmlns:p14="http://schemas.microsoft.com/office/powerpoint/2010/main" val="35097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opleperhour.com/" TargetMode="External"/><Relationship Id="rId2" Type="http://schemas.openxmlformats.org/officeDocument/2006/relationships/hyperlink" Target="https://www.upwork.com/" TargetMode="External"/><Relationship Id="rId1" Type="http://schemas.openxmlformats.org/officeDocument/2006/relationships/slideLayout" Target="../slideLayouts/slideLayout2.xml"/><Relationship Id="rId4" Type="http://schemas.openxmlformats.org/officeDocument/2006/relationships/hyperlink" Target="https://www.fiverr.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vestopedia.com/terms/r/realinterestrate.asp" TargetMode="External"/><Relationship Id="rId2" Type="http://schemas.openxmlformats.org/officeDocument/2006/relationships/hyperlink" Target="https://www.investopedia.com/articles/bonds/09/bond-market-interest-rates.asp" TargetMode="External"/><Relationship Id="rId1" Type="http://schemas.openxmlformats.org/officeDocument/2006/relationships/slideLayout" Target="../slideLayouts/slideLayout2.xml"/><Relationship Id="rId6" Type="http://schemas.openxmlformats.org/officeDocument/2006/relationships/hyperlink" Target="https://www.investopedia.com/articles/investing/081315/9-top-assets-protection-against-inflation.asp" TargetMode="External"/><Relationship Id="rId5" Type="http://schemas.openxmlformats.org/officeDocument/2006/relationships/hyperlink" Target="https://www.investopedia.com/ask/answers/05/ltbondrisk.asp" TargetMode="External"/><Relationship Id="rId4" Type="http://schemas.openxmlformats.org/officeDocument/2006/relationships/hyperlink" Target="https://www.investopedia.com/terms/n/nominalinterestrate.as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investopedia.com/articles/mortgages-real-estate/08/interest-rates-affect-property-values.asp" TargetMode="External"/><Relationship Id="rId2" Type="http://schemas.openxmlformats.org/officeDocument/2006/relationships/hyperlink" Target="https://www.investopedia.com/terms/r/reit.asp" TargetMode="External"/><Relationship Id="rId1" Type="http://schemas.openxmlformats.org/officeDocument/2006/relationships/slideLayout" Target="../slideLayouts/slideLayout2.xml"/><Relationship Id="rId4" Type="http://schemas.openxmlformats.org/officeDocument/2006/relationships/hyperlink" Target="https://www.investopedia.com/terms/m/monetarypolicy.as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vestopedia.com/ask/answers/073015/how-do-futures-contracts-roll-over.asp" TargetMode="External"/><Relationship Id="rId2" Type="http://schemas.openxmlformats.org/officeDocument/2006/relationships/hyperlink" Target="https://www.investopedia.com/terms/f/futures.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www.taskrabbit.com/" TargetMode="External"/><Relationship Id="rId2" Type="http://schemas.openxmlformats.org/officeDocument/2006/relationships/hyperlink" Target="http://www.upwork.com/"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stsy.com/" TargetMode="External"/><Relationship Id="rId2" Type="http://schemas.openxmlformats.org/officeDocument/2006/relationships/hyperlink" Target="http://www.udemy.com/"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vestopedia.com/terms/m/moneysupply.asp" TargetMode="External"/><Relationship Id="rId2" Type="http://schemas.openxmlformats.org/officeDocument/2006/relationships/hyperlink" Target="https://www.investopedia.com/terms/c/correlation.asp" TargetMode="Externa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www.investopedia.com/terms/i/interestrate.as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worldpopulationreview.com/countries/argentina-population" TargetMode="External"/><Relationship Id="rId3" Type="http://schemas.openxmlformats.org/officeDocument/2006/relationships/hyperlink" Target="https://worldpopulationreview.com/countries/sudan-population" TargetMode="External"/><Relationship Id="rId7" Type="http://schemas.openxmlformats.org/officeDocument/2006/relationships/hyperlink" Target="https://worldpopulationreview.com/countries/zimbabwe-population" TargetMode="External"/><Relationship Id="rId2" Type="http://schemas.openxmlformats.org/officeDocument/2006/relationships/hyperlink" Target="https://worldpopulationreview.com/countries/venezuela-population" TargetMode="External"/><Relationship Id="rId1" Type="http://schemas.openxmlformats.org/officeDocument/2006/relationships/slideLayout" Target="../slideLayouts/slideLayout2.xml"/><Relationship Id="rId6" Type="http://schemas.openxmlformats.org/officeDocument/2006/relationships/hyperlink" Target="https://worldpopulationreview.com/countries/suriname-population" TargetMode="External"/><Relationship Id="rId11" Type="http://schemas.openxmlformats.org/officeDocument/2006/relationships/hyperlink" Target="https://worldpopulationreview.com/countries/ethiopia-population" TargetMode="External"/><Relationship Id="rId5" Type="http://schemas.openxmlformats.org/officeDocument/2006/relationships/hyperlink" Target="https://worldpopulationreview.com/countries/syria-population" TargetMode="External"/><Relationship Id="rId10" Type="http://schemas.openxmlformats.org/officeDocument/2006/relationships/hyperlink" Target="https://worldpopulationreview.com/countries/iran-population" TargetMode="External"/><Relationship Id="rId4" Type="http://schemas.openxmlformats.org/officeDocument/2006/relationships/hyperlink" Target="https://worldpopulationreview.com/countries/lebanon-population" TargetMode="External"/><Relationship Id="rId9" Type="http://schemas.openxmlformats.org/officeDocument/2006/relationships/hyperlink" Target="https://worldpopulationreview.com/countries/turkey-popul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7601118" cy="2677648"/>
          </a:xfrm>
        </p:spPr>
        <p:txBody>
          <a:bodyPr/>
          <a:lstStyle/>
          <a:p>
            <a:r>
              <a:rPr lang="en-US" b="1" dirty="0" smtClean="0"/>
              <a:t>How to Deal with Hyperinflation?</a:t>
            </a:r>
            <a:endParaRPr lang="en-US" dirty="0"/>
          </a:p>
        </p:txBody>
      </p:sp>
      <p:sp>
        <p:nvSpPr>
          <p:cNvPr id="3" name="Subtitle 2"/>
          <p:cNvSpPr>
            <a:spLocks noGrp="1"/>
          </p:cNvSpPr>
          <p:nvPr>
            <p:ph type="subTitle" idx="1"/>
          </p:nvPr>
        </p:nvSpPr>
        <p:spPr/>
        <p:txBody>
          <a:bodyPr/>
          <a:lstStyle/>
          <a:p>
            <a:r>
              <a:rPr lang="en-US" dirty="0" smtClean="0"/>
              <a:t>Presented BY : </a:t>
            </a:r>
            <a:r>
              <a:rPr lang="en-US" dirty="0" err="1" smtClean="0"/>
              <a:t>mASTERmiND</a:t>
            </a:r>
            <a:r>
              <a:rPr lang="en-US" dirty="0" smtClean="0"/>
              <a:t> Institute of studies  </a:t>
            </a:r>
            <a:endParaRPr lang="en-US" dirty="0"/>
          </a:p>
        </p:txBody>
      </p:sp>
      <p:pic>
        <p:nvPicPr>
          <p:cNvPr id="4" name="Picture 3"/>
          <p:cNvPicPr>
            <a:picLocks noChangeAspect="1"/>
          </p:cNvPicPr>
          <p:nvPr/>
        </p:nvPicPr>
        <p:blipFill>
          <a:blip r:embed="rId2"/>
          <a:stretch>
            <a:fillRect/>
          </a:stretch>
        </p:blipFill>
        <p:spPr>
          <a:xfrm>
            <a:off x="7917369" y="1959084"/>
            <a:ext cx="3083140" cy="2188043"/>
          </a:xfrm>
          <a:prstGeom prst="rect">
            <a:avLst/>
          </a:prstGeom>
        </p:spPr>
      </p:pic>
    </p:spTree>
    <p:extLst>
      <p:ext uri="{BB962C8B-B14F-4D97-AF65-F5344CB8AC3E}">
        <p14:creationId xmlns:p14="http://schemas.microsoft.com/office/powerpoint/2010/main" val="2082387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How to Deal With Hyperinflation </a:t>
            </a:r>
            <a:r>
              <a:rPr lang="en-US" sz="4000" b="1" dirty="0" smtClean="0"/>
              <a:t>?</a:t>
            </a:r>
            <a:endParaRPr lang="en-US" sz="4000" dirty="0"/>
          </a:p>
        </p:txBody>
      </p:sp>
      <p:sp>
        <p:nvSpPr>
          <p:cNvPr id="3" name="Content Placeholder 2"/>
          <p:cNvSpPr>
            <a:spLocks noGrp="1"/>
          </p:cNvSpPr>
          <p:nvPr>
            <p:ph sz="half" idx="1"/>
          </p:nvPr>
        </p:nvSpPr>
        <p:spPr/>
        <p:txBody>
          <a:bodyPr/>
          <a:lstStyle/>
          <a:p>
            <a:pPr marL="0" indent="0">
              <a:buNone/>
            </a:pPr>
            <a:r>
              <a:rPr lang="en-US" b="1" u="sng" dirty="0" smtClean="0"/>
              <a:t>Tip</a:t>
            </a:r>
          </a:p>
          <a:p>
            <a:pPr algn="just"/>
            <a:r>
              <a:rPr lang="en-US" sz="1800" dirty="0" smtClean="0"/>
              <a:t>Consult investment advisers who specialize in complex asset classes prior to making any investments. Asset classes like commodities, Foreign Currencies, Stocks, GOLD, minerals and rare gems that retain their value in periods of hyperinflation also carry significant risks due to their investor ignorance and limited liquidity.</a:t>
            </a:r>
          </a:p>
          <a:p>
            <a:pPr algn="just"/>
            <a:endParaRPr lang="en-US" dirty="0"/>
          </a:p>
        </p:txBody>
      </p:sp>
      <p:pic>
        <p:nvPicPr>
          <p:cNvPr id="6" name="Content Placeholder 5" descr="Financial Advisor | How to Become (Definition, Role, Finding)"/>
          <p:cNvPicPr>
            <a:picLocks noGrp="1"/>
          </p:cNvPicPr>
          <p:nvPr>
            <p:ph sz="half" idx="2"/>
          </p:nvPr>
        </p:nvPicPr>
        <p:blipFill rotWithShape="1">
          <a:blip r:embed="rId2">
            <a:extLst>
              <a:ext uri="{28A0092B-C50C-407E-A947-70E740481C1C}">
                <a14:useLocalDpi xmlns:a14="http://schemas.microsoft.com/office/drawing/2010/main" val="0"/>
              </a:ext>
            </a:extLst>
          </a:blip>
          <a:srcRect l="1" t="1" r="843" b="4444"/>
          <a:stretch/>
        </p:blipFill>
        <p:spPr bwMode="auto">
          <a:xfrm>
            <a:off x="6208713" y="2521527"/>
            <a:ext cx="4824412" cy="30783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3807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Demand-pull inflation</a:t>
            </a:r>
          </a:p>
        </p:txBody>
      </p:sp>
      <p:sp>
        <p:nvSpPr>
          <p:cNvPr id="3" name="Content Placeholder 2"/>
          <p:cNvSpPr>
            <a:spLocks noGrp="1"/>
          </p:cNvSpPr>
          <p:nvPr>
            <p:ph sz="half" idx="1"/>
          </p:nvPr>
        </p:nvSpPr>
        <p:spPr/>
        <p:txBody>
          <a:bodyPr>
            <a:normAutofit/>
          </a:bodyPr>
          <a:lstStyle/>
          <a:p>
            <a:pPr algn="just"/>
            <a:r>
              <a:rPr lang="en-US" sz="1600" dirty="0" smtClean="0"/>
              <a:t>Occurs </a:t>
            </a:r>
            <a:r>
              <a:rPr lang="en-US" sz="1600" dirty="0"/>
              <a:t>when the demand for goods and services—in other words, the overall amount of money and/or credit people have to spend—increases quicker than the economy’s production capacity. </a:t>
            </a:r>
            <a:endParaRPr lang="en-US" sz="1600" dirty="0" smtClean="0"/>
          </a:p>
          <a:p>
            <a:pPr algn="just"/>
            <a:r>
              <a:rPr lang="en-US" sz="1600" dirty="0" smtClean="0"/>
              <a:t>Demand </a:t>
            </a:r>
            <a:r>
              <a:rPr lang="en-US" sz="1600" dirty="0"/>
              <a:t>is high but supply can't keep up, so prices rise. The rising prices cause some buyers to drop out of the market, which decreases demand and reestablishes the balance between demand and supply.</a:t>
            </a:r>
          </a:p>
        </p:txBody>
      </p:sp>
      <p:pic>
        <p:nvPicPr>
          <p:cNvPr id="5" name="Content Placeholder 4"/>
          <p:cNvPicPr>
            <a:picLocks noGrp="1" noChangeAspect="1"/>
          </p:cNvPicPr>
          <p:nvPr>
            <p:ph sz="half" idx="2"/>
          </p:nvPr>
        </p:nvPicPr>
        <p:blipFill>
          <a:blip r:embed="rId2"/>
          <a:stretch>
            <a:fillRect/>
          </a:stretch>
        </p:blipFill>
        <p:spPr>
          <a:xfrm>
            <a:off x="6485731" y="2603500"/>
            <a:ext cx="4270375" cy="3416300"/>
          </a:xfrm>
          <a:prstGeom prst="rect">
            <a:avLst/>
          </a:prstGeom>
        </p:spPr>
      </p:pic>
    </p:spTree>
    <p:extLst>
      <p:ext uri="{BB962C8B-B14F-4D97-AF65-F5344CB8AC3E}">
        <p14:creationId xmlns:p14="http://schemas.microsoft.com/office/powerpoint/2010/main" val="4129788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0582" y="3269688"/>
            <a:ext cx="4451926" cy="2807853"/>
          </a:xfrm>
          <a:prstGeom prst="rect">
            <a:avLst/>
          </a:prstGeom>
        </p:spPr>
      </p:pic>
      <p:sp>
        <p:nvSpPr>
          <p:cNvPr id="2" name="Title 1"/>
          <p:cNvSpPr>
            <a:spLocks noGrp="1"/>
          </p:cNvSpPr>
          <p:nvPr>
            <p:ph type="title"/>
          </p:nvPr>
        </p:nvSpPr>
        <p:spPr/>
        <p:txBody>
          <a:bodyPr>
            <a:normAutofit/>
          </a:bodyPr>
          <a:lstStyle/>
          <a:p>
            <a:r>
              <a:rPr lang="en-US" sz="4000" b="1" dirty="0"/>
              <a:t>Cost-push inflation</a:t>
            </a:r>
          </a:p>
        </p:txBody>
      </p:sp>
      <p:sp>
        <p:nvSpPr>
          <p:cNvPr id="3" name="Content Placeholder 2"/>
          <p:cNvSpPr>
            <a:spLocks noGrp="1"/>
          </p:cNvSpPr>
          <p:nvPr>
            <p:ph idx="1"/>
          </p:nvPr>
        </p:nvSpPr>
        <p:spPr>
          <a:xfrm>
            <a:off x="1154954" y="2392218"/>
            <a:ext cx="8825659" cy="3627582"/>
          </a:xfrm>
        </p:spPr>
        <p:txBody>
          <a:bodyPr>
            <a:normAutofit/>
          </a:bodyPr>
          <a:lstStyle/>
          <a:p>
            <a:pPr marL="0" indent="0" algn="just">
              <a:buNone/>
            </a:pPr>
            <a:r>
              <a:rPr lang="en-US" sz="1600" dirty="0" smtClean="0"/>
              <a:t>Occurs </a:t>
            </a:r>
            <a:r>
              <a:rPr lang="en-US" sz="1600" dirty="0"/>
              <a:t>as a result of the increase in the cost of production. For example, if the raw materials used to create a product increase in price, the price for the final good rises as producers pass their costs on to the consumer.</a:t>
            </a:r>
          </a:p>
        </p:txBody>
      </p:sp>
    </p:spTree>
    <p:extLst>
      <p:ext uri="{BB962C8B-B14F-4D97-AF65-F5344CB8AC3E}">
        <p14:creationId xmlns:p14="http://schemas.microsoft.com/office/powerpoint/2010/main" val="3374705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6593" t="10255" r="35434" b="17291"/>
          <a:stretch/>
        </p:blipFill>
        <p:spPr bwMode="auto">
          <a:xfrm>
            <a:off x="1551710" y="591126"/>
            <a:ext cx="8349672" cy="5292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2193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Ask these questions before starting</a:t>
            </a:r>
            <a:endParaRPr lang="en-US" sz="4000" dirty="0"/>
          </a:p>
        </p:txBody>
      </p:sp>
      <p:sp>
        <p:nvSpPr>
          <p:cNvPr id="3" name="Content Placeholder 2"/>
          <p:cNvSpPr>
            <a:spLocks noGrp="1"/>
          </p:cNvSpPr>
          <p:nvPr>
            <p:ph idx="1"/>
          </p:nvPr>
        </p:nvSpPr>
        <p:spPr/>
        <p:txBody>
          <a:bodyPr/>
          <a:lstStyle/>
          <a:p>
            <a:r>
              <a:rPr lang="en-US" dirty="0"/>
              <a:t>Why do you want to do this?</a:t>
            </a:r>
          </a:p>
          <a:p>
            <a:r>
              <a:rPr lang="en-US" dirty="0"/>
              <a:t>Do you have a passion?</a:t>
            </a:r>
          </a:p>
          <a:p>
            <a:r>
              <a:rPr lang="en-US" dirty="0"/>
              <a:t>Do you have skills to offer to people?</a:t>
            </a:r>
          </a:p>
          <a:p>
            <a:r>
              <a:rPr lang="en-US" dirty="0"/>
              <a:t>Can you write well?</a:t>
            </a:r>
          </a:p>
          <a:p>
            <a:r>
              <a:rPr lang="en-US" dirty="0"/>
              <a:t>Will you enjoy writing?</a:t>
            </a:r>
          </a:p>
          <a:p>
            <a:r>
              <a:rPr lang="en-US" dirty="0"/>
              <a:t>Are you disciplined?</a:t>
            </a:r>
          </a:p>
        </p:txBody>
      </p:sp>
      <p:pic>
        <p:nvPicPr>
          <p:cNvPr id="4" name="Picture 3"/>
          <p:cNvPicPr>
            <a:picLocks noChangeAspect="1"/>
          </p:cNvPicPr>
          <p:nvPr/>
        </p:nvPicPr>
        <p:blipFill>
          <a:blip r:embed="rId2"/>
          <a:stretch>
            <a:fillRect/>
          </a:stretch>
        </p:blipFill>
        <p:spPr>
          <a:xfrm>
            <a:off x="6631709" y="2703945"/>
            <a:ext cx="4876800" cy="2743200"/>
          </a:xfrm>
          <a:prstGeom prst="rect">
            <a:avLst/>
          </a:prstGeom>
        </p:spPr>
      </p:pic>
    </p:spTree>
    <p:extLst>
      <p:ext uri="{BB962C8B-B14F-4D97-AF65-F5344CB8AC3E}">
        <p14:creationId xmlns:p14="http://schemas.microsoft.com/office/powerpoint/2010/main" val="1810218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t>7 Best Ways to Make Money Online in Sri Lanka</a:t>
            </a:r>
            <a:endParaRPr lang="en-US" sz="4000" dirty="0"/>
          </a:p>
        </p:txBody>
      </p:sp>
      <p:sp>
        <p:nvSpPr>
          <p:cNvPr id="3" name="Content Placeholder 2"/>
          <p:cNvSpPr>
            <a:spLocks noGrp="1"/>
          </p:cNvSpPr>
          <p:nvPr>
            <p:ph idx="1"/>
          </p:nvPr>
        </p:nvSpPr>
        <p:spPr/>
        <p:txBody>
          <a:bodyPr>
            <a:normAutofit/>
          </a:bodyPr>
          <a:lstStyle/>
          <a:p>
            <a:r>
              <a:rPr lang="en-US" sz="1800" dirty="0" smtClean="0"/>
              <a:t>Start </a:t>
            </a:r>
            <a:r>
              <a:rPr lang="en-US" sz="1800" dirty="0"/>
              <a:t>a blog. Learn how to build your own blog and first gain the skills. ... </a:t>
            </a:r>
          </a:p>
          <a:p>
            <a:r>
              <a:rPr lang="en-US" sz="1800" dirty="0"/>
              <a:t>Offer Freelancing Services. ... </a:t>
            </a:r>
          </a:p>
          <a:p>
            <a:r>
              <a:rPr lang="en-US" sz="1800" dirty="0"/>
              <a:t>Become a YouTuber. ... </a:t>
            </a:r>
          </a:p>
          <a:p>
            <a:r>
              <a:rPr lang="en-US" sz="1800" dirty="0"/>
              <a:t>Earn money with Affiliate marketing. ... </a:t>
            </a:r>
          </a:p>
          <a:p>
            <a:r>
              <a:rPr lang="en-US" sz="1800" dirty="0"/>
              <a:t>Work for an overseas company online. ... </a:t>
            </a:r>
          </a:p>
          <a:p>
            <a:r>
              <a:rPr lang="en-US" sz="1800" dirty="0"/>
              <a:t>Start an </a:t>
            </a:r>
            <a:r>
              <a:rPr lang="en-US" sz="1800" dirty="0" err="1"/>
              <a:t>eCommerce</a:t>
            </a:r>
            <a:r>
              <a:rPr lang="en-US" sz="1800" dirty="0"/>
              <a:t> Store. ... </a:t>
            </a:r>
            <a:endParaRPr lang="en-US" sz="1800" dirty="0" smtClean="0"/>
          </a:p>
          <a:p>
            <a:r>
              <a:rPr lang="en-US" sz="1800" dirty="0" smtClean="0"/>
              <a:t>Stock Market Investing &amp; Trading / Crypto </a:t>
            </a:r>
            <a:endParaRPr lang="en-US" sz="1800" dirty="0"/>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8472099" y="3205050"/>
            <a:ext cx="3138009" cy="2576913"/>
          </a:xfrm>
          <a:prstGeom prst="rect">
            <a:avLst/>
          </a:prstGeom>
        </p:spPr>
      </p:pic>
    </p:spTree>
    <p:extLst>
      <p:ext uri="{BB962C8B-B14F-4D97-AF65-F5344CB8AC3E}">
        <p14:creationId xmlns:p14="http://schemas.microsoft.com/office/powerpoint/2010/main" val="3530294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Offer Freelancing Services</a:t>
            </a:r>
          </a:p>
        </p:txBody>
      </p:sp>
      <p:sp>
        <p:nvSpPr>
          <p:cNvPr id="5" name="Rectangle 2"/>
          <p:cNvSpPr>
            <a:spLocks noGrp="1" noChangeArrowheads="1"/>
          </p:cNvSpPr>
          <p:nvPr>
            <p:ph idx="1"/>
          </p:nvPr>
        </p:nvSpPr>
        <p:spPr bwMode="auto">
          <a:xfrm>
            <a:off x="736214" y="2422734"/>
            <a:ext cx="959889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Do you have a skill like graphic designing?</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Can you create websites?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If not you can learn the skills in 6 months to 12 months.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Yes, you must invest the time and take a course and learn the skills.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Can you write content?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There are many places like </a:t>
            </a:r>
            <a:r>
              <a:rPr kumimoji="0" lang="en-US" altLang="en-US" sz="1600" b="0" i="0" u="none" strike="noStrike" cap="none" normalizeH="0" baseline="0" dirty="0" err="1" smtClean="0">
                <a:ln>
                  <a:noFill/>
                </a:ln>
                <a:solidFill>
                  <a:schemeClr val="tx1"/>
                </a:solidFill>
                <a:effectLst/>
                <a:latin typeface="Arial" panose="020B0604020202020204" pitchFamily="34" charset="0"/>
                <a:hlinkClick r:id="rId2"/>
              </a:rPr>
              <a:t>UpWork</a:t>
            </a:r>
            <a:r>
              <a:rPr kumimoji="0" lang="en-US" altLang="en-US" sz="1600" b="0" i="0" u="none" strike="noStrike" cap="none" normalizeH="0" baseline="0" dirty="0" smtClean="0">
                <a:ln>
                  <a:noFill/>
                </a:ln>
                <a:solidFill>
                  <a:schemeClr val="tx1"/>
                </a:solidFill>
                <a:effectLst/>
                <a:latin typeface="Arial" panose="020B0604020202020204" pitchFamily="34" charset="0"/>
              </a:rPr>
              <a:t>, </a:t>
            </a:r>
            <a:r>
              <a:rPr kumimoji="0" lang="en-US" altLang="en-US" sz="1600" b="0" i="0" u="none" strike="noStrike" cap="none" normalizeH="0" baseline="0" dirty="0" smtClean="0">
                <a:ln>
                  <a:noFill/>
                </a:ln>
                <a:solidFill>
                  <a:schemeClr val="tx1"/>
                </a:solidFill>
                <a:effectLst/>
                <a:latin typeface="Arial" panose="020B0604020202020204" pitchFamily="34" charset="0"/>
                <a:hlinkClick r:id="rId3"/>
              </a:rPr>
              <a:t>People Per Hour</a:t>
            </a:r>
            <a:r>
              <a:rPr kumimoji="0" lang="en-US" altLang="en-US" sz="1600" b="0" i="0" u="none" strike="noStrike" cap="none" normalizeH="0" baseline="0" dirty="0" smtClean="0">
                <a:ln>
                  <a:noFill/>
                </a:ln>
                <a:solidFill>
                  <a:schemeClr val="tx1"/>
                </a:solidFill>
                <a:effectLst/>
                <a:latin typeface="Arial" panose="020B0604020202020204" pitchFamily="34" charset="0"/>
              </a:rPr>
              <a:t> where you can offer your services.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rPr>
              <a:t>aste the freelancing money via </a:t>
            </a:r>
            <a:r>
              <a:rPr kumimoji="0" lang="en-US" altLang="en-US" sz="1600" b="0" i="0" u="none" strike="noStrike" cap="none" normalizeH="0" baseline="0" dirty="0" smtClean="0">
                <a:ln>
                  <a:noFill/>
                </a:ln>
                <a:solidFill>
                  <a:schemeClr val="tx1"/>
                </a:solidFill>
                <a:effectLst/>
                <a:latin typeface="Arial" panose="020B0604020202020204" pitchFamily="34" charset="0"/>
                <a:hlinkClick r:id="rId4"/>
              </a:rPr>
              <a:t>Fiverr</a:t>
            </a:r>
            <a:r>
              <a:rPr kumimoji="0" lang="en-US" altLang="en-US"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There are many sites online you can join for free and offer your services,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One of the best skills you can learn is SEO.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smtClean="0">
                <a:latin typeface="Arial" panose="020B0604020202020204" pitchFamily="34" charset="0"/>
              </a:rPr>
              <a:t>Case Study </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I learned SEO and started offering freelance SEO services to business owners.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SEO is one of the highest demanding skills and if you are smart, you can learn SEO.</a:t>
            </a:r>
          </a:p>
        </p:txBody>
      </p:sp>
    </p:spTree>
    <p:extLst>
      <p:ext uri="{BB962C8B-B14F-4D97-AF65-F5344CB8AC3E}">
        <p14:creationId xmlns:p14="http://schemas.microsoft.com/office/powerpoint/2010/main" val="1136265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How to Profit From </a:t>
            </a:r>
            <a:r>
              <a:rPr lang="en-US" sz="4000" b="1" dirty="0" smtClean="0"/>
              <a:t>Inflation?</a:t>
            </a:r>
            <a:endParaRPr lang="en-US" sz="4000" dirty="0"/>
          </a:p>
        </p:txBody>
      </p:sp>
      <p:sp>
        <p:nvSpPr>
          <p:cNvPr id="3" name="Content Placeholder 2"/>
          <p:cNvSpPr>
            <a:spLocks noGrp="1"/>
          </p:cNvSpPr>
          <p:nvPr>
            <p:ph idx="1"/>
          </p:nvPr>
        </p:nvSpPr>
        <p:spPr/>
        <p:txBody>
          <a:bodyPr>
            <a:normAutofit/>
          </a:bodyPr>
          <a:lstStyle/>
          <a:p>
            <a:r>
              <a:rPr lang="en-US" sz="1800" dirty="0"/>
              <a:t>Several asset classes perform well in inflationary environments.</a:t>
            </a:r>
          </a:p>
          <a:p>
            <a:r>
              <a:rPr lang="en-US" sz="1800" dirty="0"/>
              <a:t>Tangible assets, like real estate and commodities, have historically been seen as inflation hedges.</a:t>
            </a:r>
          </a:p>
          <a:p>
            <a:r>
              <a:rPr lang="en-US" sz="1800" dirty="0"/>
              <a:t>Some specialized securities can maintain a portfolio's buying power including certain sector stocks, inflation-indexed bonds, and securitized debt.</a:t>
            </a:r>
          </a:p>
          <a:p>
            <a:r>
              <a:rPr lang="en-US" sz="1800" dirty="0"/>
              <a:t>Inflation-sensitive investments are accessed in a variety of ways as both direct and indirect investments.</a:t>
            </a:r>
          </a:p>
        </p:txBody>
      </p:sp>
      <p:pic>
        <p:nvPicPr>
          <p:cNvPr id="4" name="Picture 3"/>
          <p:cNvPicPr>
            <a:picLocks noChangeAspect="1"/>
          </p:cNvPicPr>
          <p:nvPr/>
        </p:nvPicPr>
        <p:blipFill>
          <a:blip r:embed="rId2"/>
          <a:stretch>
            <a:fillRect/>
          </a:stretch>
        </p:blipFill>
        <p:spPr>
          <a:xfrm>
            <a:off x="9716655" y="3214287"/>
            <a:ext cx="2225963" cy="2392186"/>
          </a:xfrm>
          <a:prstGeom prst="rect">
            <a:avLst/>
          </a:prstGeom>
        </p:spPr>
      </p:pic>
    </p:spTree>
    <p:extLst>
      <p:ext uri="{BB962C8B-B14F-4D97-AF65-F5344CB8AC3E}">
        <p14:creationId xmlns:p14="http://schemas.microsoft.com/office/powerpoint/2010/main" val="3260391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How to Profit From </a:t>
            </a:r>
            <a:r>
              <a:rPr lang="en-US" sz="4000" b="1" dirty="0" smtClean="0"/>
              <a:t>Inflation?</a:t>
            </a:r>
            <a:endParaRPr lang="en-US" sz="4000"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u="sng" dirty="0"/>
              <a:t>How Inflation Affects Asset Values </a:t>
            </a:r>
            <a:endParaRPr lang="en-US" b="1" u="sng" dirty="0" smtClean="0"/>
          </a:p>
          <a:p>
            <a:endParaRPr lang="en-US" b="1" dirty="0" smtClean="0"/>
          </a:p>
          <a:p>
            <a:pPr algn="just"/>
            <a:r>
              <a:rPr lang="en-US" sz="1600" dirty="0"/>
              <a:t>Inflation is most damaging to the value of fixed-rate debt securities, because it </a:t>
            </a:r>
            <a:r>
              <a:rPr lang="en-US" sz="1600" dirty="0">
                <a:hlinkClick r:id="rId2"/>
              </a:rPr>
              <a:t>devalues</a:t>
            </a:r>
            <a:r>
              <a:rPr lang="en-US" sz="1600" dirty="0"/>
              <a:t> interest rate payments as well repayments of principal. If the inflation rate exceeds the interest rate, lenders are in effect losing money after adjusting for inflation. This is why investors sometimes focus on the </a:t>
            </a:r>
            <a:r>
              <a:rPr lang="en-US" sz="1600" dirty="0">
                <a:hlinkClick r:id="rId3"/>
              </a:rPr>
              <a:t>real interest rate</a:t>
            </a:r>
            <a:r>
              <a:rPr lang="en-US" sz="1600" dirty="0"/>
              <a:t>, derived by subtracting the inflation rate from the </a:t>
            </a:r>
            <a:r>
              <a:rPr lang="en-US" sz="1600" dirty="0">
                <a:hlinkClick r:id="rId4"/>
              </a:rPr>
              <a:t>nominal interest rate</a:t>
            </a:r>
            <a:r>
              <a:rPr lang="en-US" sz="1600" dirty="0"/>
              <a:t>. </a:t>
            </a:r>
          </a:p>
          <a:p>
            <a:pPr algn="just"/>
            <a:r>
              <a:rPr lang="en-US" sz="1600" dirty="0"/>
              <a:t>Longer-term fixed rate debt is </a:t>
            </a:r>
            <a:r>
              <a:rPr lang="en-US" sz="1600" dirty="0">
                <a:hlinkClick r:id="rId5"/>
              </a:rPr>
              <a:t>more vulnerable</a:t>
            </a:r>
            <a:r>
              <a:rPr lang="en-US" sz="1600" dirty="0"/>
              <a:t> to inflation than short-term debt, because the effect of inflation on the value of future repayments is correspondingly greater, and compounds over time. </a:t>
            </a:r>
          </a:p>
          <a:p>
            <a:pPr algn="just"/>
            <a:r>
              <a:rPr lang="en-US" sz="1600" dirty="0"/>
              <a:t>The </a:t>
            </a:r>
            <a:r>
              <a:rPr lang="en-US" sz="1600" dirty="0">
                <a:hlinkClick r:id="rId6"/>
              </a:rPr>
              <a:t>assets that fare best under inflation</a:t>
            </a:r>
            <a:r>
              <a:rPr lang="en-US" sz="1600" dirty="0"/>
              <a:t> are those assured of bringing in more cash or rising in value as inflation increases. Examples would include a rental property subject to periodic increases in rent or an energy pipeline charging rates tied to inflation. </a:t>
            </a:r>
          </a:p>
          <a:p>
            <a:pPr algn="just"/>
            <a:endParaRPr lang="en-US" sz="1600" b="1" dirty="0"/>
          </a:p>
        </p:txBody>
      </p:sp>
    </p:spTree>
    <p:extLst>
      <p:ext uri="{BB962C8B-B14F-4D97-AF65-F5344CB8AC3E}">
        <p14:creationId xmlns:p14="http://schemas.microsoft.com/office/powerpoint/2010/main" val="1083354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How to Profit From Inflation?</a:t>
            </a:r>
            <a:endParaRPr lang="en-US" sz="4000" dirty="0"/>
          </a:p>
        </p:txBody>
      </p:sp>
      <p:sp>
        <p:nvSpPr>
          <p:cNvPr id="3" name="Content Placeholder 2"/>
          <p:cNvSpPr>
            <a:spLocks noGrp="1"/>
          </p:cNvSpPr>
          <p:nvPr>
            <p:ph idx="1"/>
          </p:nvPr>
        </p:nvSpPr>
        <p:spPr/>
        <p:txBody>
          <a:bodyPr>
            <a:normAutofit lnSpcReduction="10000"/>
          </a:bodyPr>
          <a:lstStyle/>
          <a:p>
            <a:pPr marL="0" indent="0">
              <a:buNone/>
            </a:pPr>
            <a:r>
              <a:rPr lang="en-US" b="1" u="sng" dirty="0"/>
              <a:t>Real Estate </a:t>
            </a:r>
            <a:endParaRPr lang="en-US" b="1" u="sng" dirty="0" smtClean="0"/>
          </a:p>
          <a:p>
            <a:pPr marL="0" indent="0">
              <a:buNone/>
            </a:pPr>
            <a:endParaRPr lang="en-US" b="1" dirty="0"/>
          </a:p>
          <a:p>
            <a:r>
              <a:rPr lang="en-US" sz="1800" dirty="0"/>
              <a:t>Real estate is a popular choice because it becomes a more useful and popular store of value amid inflation while generating increased rental income. </a:t>
            </a:r>
          </a:p>
          <a:p>
            <a:r>
              <a:rPr lang="en-US" sz="1800" dirty="0"/>
              <a:t>Investors can buy real estate directly or invest in it by buying shares of a </a:t>
            </a:r>
            <a:r>
              <a:rPr lang="en-US" sz="1800" dirty="0">
                <a:hlinkClick r:id="rId2"/>
              </a:rPr>
              <a:t>real estate investment trust</a:t>
            </a:r>
            <a:r>
              <a:rPr lang="en-US" sz="1800" dirty="0"/>
              <a:t> (REIT) or specialized fund. </a:t>
            </a:r>
          </a:p>
          <a:p>
            <a:r>
              <a:rPr lang="en-US" sz="1800" dirty="0"/>
              <a:t>Real estate fared particularly well during an outbreak of persistent inflation during the 1970s.3 But real estate is also </a:t>
            </a:r>
            <a:r>
              <a:rPr lang="en-US" sz="1800" dirty="0">
                <a:hlinkClick r:id="rId3"/>
              </a:rPr>
              <a:t>vulnerable to rising interest rates</a:t>
            </a:r>
            <a:r>
              <a:rPr lang="en-US" sz="1800" dirty="0"/>
              <a:t> and financial crises, as seen in 2007-2008. And interest rate increases are the conventional </a:t>
            </a:r>
            <a:r>
              <a:rPr lang="en-US" sz="1800" dirty="0">
                <a:hlinkClick r:id="rId4"/>
              </a:rPr>
              <a:t>monetary policy</a:t>
            </a:r>
            <a:r>
              <a:rPr lang="en-US" sz="1800" dirty="0"/>
              <a:t> response to elevated inflation. </a:t>
            </a:r>
          </a:p>
          <a:p>
            <a:endParaRPr lang="en-US" sz="1800" dirty="0"/>
          </a:p>
        </p:txBody>
      </p:sp>
    </p:spTree>
    <p:extLst>
      <p:ext uri="{BB962C8B-B14F-4D97-AF65-F5344CB8AC3E}">
        <p14:creationId xmlns:p14="http://schemas.microsoft.com/office/powerpoint/2010/main" val="856408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How to Deal With Hyperinflation </a:t>
            </a:r>
            <a:endParaRPr lang="en-US" sz="4000" b="1" dirty="0"/>
          </a:p>
        </p:txBody>
      </p:sp>
      <p:sp>
        <p:nvSpPr>
          <p:cNvPr id="3" name="Content Placeholder 2"/>
          <p:cNvSpPr>
            <a:spLocks noGrp="1"/>
          </p:cNvSpPr>
          <p:nvPr>
            <p:ph sz="half" idx="1"/>
          </p:nvPr>
        </p:nvSpPr>
        <p:spPr/>
        <p:txBody>
          <a:bodyPr>
            <a:normAutofit fontScale="85000" lnSpcReduction="20000"/>
          </a:bodyPr>
          <a:lstStyle/>
          <a:p>
            <a:pPr algn="just"/>
            <a:r>
              <a:rPr lang="en-US" sz="1800" dirty="0" smtClean="0"/>
              <a:t>Hyperinflation is defined as an economic phenomenon in which rapid inflation leaves a country's currency virtually worthless. It is so destructive to investors and consumers that it should be regarded with the same concern and precaution sensible people take for natural disasters. </a:t>
            </a:r>
          </a:p>
          <a:p>
            <a:pPr algn="just"/>
            <a:r>
              <a:rPr lang="en-US" sz="1800" dirty="0" smtClean="0"/>
              <a:t>Severe hyperinflation degrades and eventually extinguishes market confidence in a currency as a legitimate method of measuring or maintaining the value of assets. Given the economic mayhem and societal turmoil that hyperinflation could engender, it is important to take both economic and practical steps to hedge against the risk of hyperinflation.</a:t>
            </a:r>
            <a:endParaRPr lang="en-US" sz="1800" dirty="0"/>
          </a:p>
        </p:txBody>
      </p:sp>
      <p:pic>
        <p:nvPicPr>
          <p:cNvPr id="5" name="Content Placeholder 4"/>
          <p:cNvPicPr>
            <a:picLocks noGrp="1" noChangeAspect="1"/>
          </p:cNvPicPr>
          <p:nvPr>
            <p:ph sz="half" idx="2"/>
          </p:nvPr>
        </p:nvPicPr>
        <p:blipFill>
          <a:blip r:embed="rId2"/>
          <a:stretch>
            <a:fillRect/>
          </a:stretch>
        </p:blipFill>
        <p:spPr>
          <a:xfrm>
            <a:off x="6208713" y="2952444"/>
            <a:ext cx="4824412" cy="2718412"/>
          </a:xfrm>
          <a:prstGeom prst="rect">
            <a:avLst/>
          </a:prstGeom>
        </p:spPr>
      </p:pic>
    </p:spTree>
    <p:extLst>
      <p:ext uri="{BB962C8B-B14F-4D97-AF65-F5344CB8AC3E}">
        <p14:creationId xmlns:p14="http://schemas.microsoft.com/office/powerpoint/2010/main" val="2311645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How to Profit From Inflation?</a:t>
            </a:r>
            <a:endParaRPr lang="en-US" sz="4000" dirty="0"/>
          </a:p>
        </p:txBody>
      </p:sp>
      <p:sp>
        <p:nvSpPr>
          <p:cNvPr id="3" name="Content Placeholder 2"/>
          <p:cNvSpPr>
            <a:spLocks noGrp="1"/>
          </p:cNvSpPr>
          <p:nvPr>
            <p:ph idx="1"/>
          </p:nvPr>
        </p:nvSpPr>
        <p:spPr>
          <a:xfrm>
            <a:off x="1154954" y="2418775"/>
            <a:ext cx="8825659" cy="3788064"/>
          </a:xfrm>
        </p:spPr>
        <p:txBody>
          <a:bodyPr>
            <a:normAutofit fontScale="85000" lnSpcReduction="20000"/>
          </a:bodyPr>
          <a:lstStyle/>
          <a:p>
            <a:pPr marL="0" indent="0">
              <a:buNone/>
            </a:pPr>
            <a:r>
              <a:rPr lang="en-US" b="1" u="sng" dirty="0" smtClean="0"/>
              <a:t>Commodities</a:t>
            </a:r>
          </a:p>
          <a:p>
            <a:pPr marL="0" indent="0">
              <a:buNone/>
            </a:pPr>
            <a:endParaRPr lang="en-US" b="1" u="sng" dirty="0" smtClean="0"/>
          </a:p>
          <a:p>
            <a:pPr algn="just"/>
            <a:r>
              <a:rPr lang="en-US" sz="1600" dirty="0"/>
              <a:t>When inflation picks up investors often turn to tangible assets likely to rise in value. </a:t>
            </a:r>
          </a:p>
          <a:p>
            <a:pPr algn="just"/>
            <a:r>
              <a:rPr lang="en-US" sz="1600" dirty="0"/>
              <a:t>For centuries, the leading haven has been gold—and, to a lesser extent, other precious metals—causing price to rise as inflation rises. Gold can also be purchased directly from a bullion or con dealer or indirectly by investing in a mutual fund or exchange traded fund (ETF) that owns gold. Investors can also get exposure to a commodity by buying the shares of its producers directly or indirectly through an ETF or specialized mutual fund. </a:t>
            </a:r>
          </a:p>
          <a:p>
            <a:pPr algn="just"/>
            <a:r>
              <a:rPr lang="en-US" sz="1600" dirty="0"/>
              <a:t>Many investments have been historically viewed as hedges—or protection—against inflation. These include real estate, commodities, and certain types of stocks and bonds.</a:t>
            </a:r>
          </a:p>
          <a:p>
            <a:pPr algn="just"/>
            <a:r>
              <a:rPr lang="en-US" sz="1600" dirty="0"/>
              <a:t>Commodities include raw materials and agricultural products like oil, copper, cotton, soybeans, and orange juice. Commodity prices tend to rise alongside the prices of finished products made from those commodities in inflationary environments. For example, higher crude prices elevate the price of gasoline and transportation. Sophisticated investors can trade commodities </a:t>
            </a:r>
            <a:r>
              <a:rPr lang="en-US" sz="1600" dirty="0">
                <a:hlinkClick r:id="rId2"/>
              </a:rPr>
              <a:t>futures</a:t>
            </a:r>
            <a:r>
              <a:rPr lang="en-US" sz="1600" dirty="0"/>
              <a:t> or the shares of producers. On the other hand, exchange-traded funds investing in commodity futures will tend to underperform the price of a rising commodity, because their futures positions must be </a:t>
            </a:r>
            <a:r>
              <a:rPr lang="en-US" sz="1600" dirty="0">
                <a:hlinkClick r:id="rId3"/>
              </a:rPr>
              <a:t>rolled</a:t>
            </a:r>
            <a:r>
              <a:rPr lang="en-US" sz="1600" dirty="0"/>
              <a:t> as they expire</a:t>
            </a:r>
          </a:p>
          <a:p>
            <a:endParaRPr lang="en-US" sz="1600" b="1" dirty="0"/>
          </a:p>
        </p:txBody>
      </p:sp>
    </p:spTree>
    <p:extLst>
      <p:ext uri="{BB962C8B-B14F-4D97-AF65-F5344CB8AC3E}">
        <p14:creationId xmlns:p14="http://schemas.microsoft.com/office/powerpoint/2010/main" val="2083994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Profit From Inflation?</a:t>
            </a:r>
            <a:endParaRPr lang="en-US" dirty="0"/>
          </a:p>
        </p:txBody>
      </p:sp>
      <p:sp>
        <p:nvSpPr>
          <p:cNvPr id="3" name="Content Placeholder 2"/>
          <p:cNvSpPr>
            <a:spLocks noGrp="1"/>
          </p:cNvSpPr>
          <p:nvPr>
            <p:ph idx="1"/>
          </p:nvPr>
        </p:nvSpPr>
        <p:spPr/>
        <p:txBody>
          <a:bodyPr>
            <a:normAutofit/>
          </a:bodyPr>
          <a:lstStyle/>
          <a:p>
            <a:pPr marL="0" indent="0">
              <a:buNone/>
            </a:pPr>
            <a:r>
              <a:rPr lang="en-US" sz="2000" b="1" u="sng" dirty="0" smtClean="0"/>
              <a:t>STOCKS / SHARES</a:t>
            </a:r>
          </a:p>
          <a:p>
            <a:endParaRPr lang="en-US" sz="2000" dirty="0"/>
          </a:p>
          <a:p>
            <a:pPr algn="just"/>
            <a:r>
              <a:rPr lang="en-US" sz="2000" dirty="0" smtClean="0"/>
              <a:t>Stocks </a:t>
            </a:r>
            <a:r>
              <a:rPr lang="en-US" sz="2000" dirty="0"/>
              <a:t>have a reasonable chance of keeping pace with inflation—but when it comes to doing so, not all equities are created equal. For example, high-dividend-paying stocks tend to get hammered like fixed-rate bonds in inflationary times.13 Investors should focus on companies that can pass their rising input costs to customers, such as those in the consumer staples sector. </a:t>
            </a:r>
          </a:p>
        </p:txBody>
      </p:sp>
    </p:spTree>
    <p:extLst>
      <p:ext uri="{BB962C8B-B14F-4D97-AF65-F5344CB8AC3E}">
        <p14:creationId xmlns:p14="http://schemas.microsoft.com/office/powerpoint/2010/main" val="2939139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Invest In GOLD?</a:t>
            </a:r>
            <a:endParaRPr lang="en-US" dirty="0"/>
          </a:p>
        </p:txBody>
      </p:sp>
      <p:pic>
        <p:nvPicPr>
          <p:cNvPr id="5" name="Picture 4"/>
          <p:cNvPicPr>
            <a:picLocks noChangeAspect="1"/>
          </p:cNvPicPr>
          <p:nvPr/>
        </p:nvPicPr>
        <p:blipFill>
          <a:blip r:embed="rId2"/>
          <a:stretch>
            <a:fillRect/>
          </a:stretch>
        </p:blipFill>
        <p:spPr>
          <a:xfrm>
            <a:off x="1754914" y="2326228"/>
            <a:ext cx="4073236" cy="37328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4" y="2326228"/>
            <a:ext cx="4845917" cy="3940263"/>
          </a:xfrm>
          <a:prstGeom prst="rect">
            <a:avLst/>
          </a:prstGeom>
        </p:spPr>
      </p:pic>
    </p:spTree>
    <p:extLst>
      <p:ext uri="{BB962C8B-B14F-4D97-AF65-F5344CB8AC3E}">
        <p14:creationId xmlns:p14="http://schemas.microsoft.com/office/powerpoint/2010/main" val="1718503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Money GOLD?</a:t>
            </a:r>
            <a:endParaRPr lang="en-US" dirty="0"/>
          </a:p>
        </p:txBody>
      </p:sp>
      <p:sp>
        <p:nvSpPr>
          <p:cNvPr id="3" name="Content Placeholder 2"/>
          <p:cNvSpPr>
            <a:spLocks noGrp="1"/>
          </p:cNvSpPr>
          <p:nvPr>
            <p:ph idx="1"/>
          </p:nvPr>
        </p:nvSpPr>
        <p:spPr/>
        <p:txBody>
          <a:bodyPr/>
          <a:lstStyle/>
          <a:p>
            <a:r>
              <a:rPr lang="en-US" dirty="0" smtClean="0"/>
              <a:t>2001 = </a:t>
            </a:r>
            <a:r>
              <a:rPr lang="en-US" dirty="0" err="1" smtClean="0"/>
              <a:t>Rs</a:t>
            </a:r>
            <a:r>
              <a:rPr lang="en-US" dirty="0" smtClean="0"/>
              <a:t> 5200</a:t>
            </a:r>
          </a:p>
          <a:p>
            <a:r>
              <a:rPr lang="en-US" dirty="0" smtClean="0"/>
              <a:t>2022= </a:t>
            </a:r>
            <a:r>
              <a:rPr lang="en-US" dirty="0" err="1" smtClean="0"/>
              <a:t>Rs</a:t>
            </a:r>
            <a:r>
              <a:rPr lang="en-US" dirty="0" smtClean="0"/>
              <a:t> 190,000</a:t>
            </a:r>
          </a:p>
          <a:p>
            <a:endParaRPr lang="en-US" dirty="0"/>
          </a:p>
          <a:p>
            <a:pPr marL="0" indent="0">
              <a:buNone/>
            </a:pPr>
            <a:r>
              <a:rPr lang="en-US" sz="2800" b="1" dirty="0" smtClean="0"/>
              <a:t>Gain in 20 Years = 3,538%</a:t>
            </a:r>
          </a:p>
        </p:txBody>
      </p:sp>
      <p:pic>
        <p:nvPicPr>
          <p:cNvPr id="4" name="Picture 3"/>
          <p:cNvPicPr>
            <a:picLocks noChangeAspect="1"/>
          </p:cNvPicPr>
          <p:nvPr/>
        </p:nvPicPr>
        <p:blipFill>
          <a:blip r:embed="rId2"/>
          <a:stretch>
            <a:fillRect/>
          </a:stretch>
        </p:blipFill>
        <p:spPr>
          <a:xfrm>
            <a:off x="6132368" y="2603500"/>
            <a:ext cx="5524500" cy="3676650"/>
          </a:xfrm>
          <a:prstGeom prst="rect">
            <a:avLst/>
          </a:prstGeom>
        </p:spPr>
      </p:pic>
    </p:spTree>
    <p:extLst>
      <p:ext uri="{BB962C8B-B14F-4D97-AF65-F5344CB8AC3E}">
        <p14:creationId xmlns:p14="http://schemas.microsoft.com/office/powerpoint/2010/main" val="3349384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Movements In GOLD</a:t>
            </a:r>
            <a:endParaRPr lang="en-US" dirty="0"/>
          </a:p>
        </p:txBody>
      </p:sp>
      <p:pic>
        <p:nvPicPr>
          <p:cNvPr id="4" name="Content Placeholder 3"/>
          <p:cNvPicPr>
            <a:picLocks noGrp="1"/>
          </p:cNvPicPr>
          <p:nvPr>
            <p:ph idx="1"/>
          </p:nvPr>
        </p:nvPicPr>
        <p:blipFill rotWithShape="1">
          <a:blip r:embed="rId2"/>
          <a:srcRect l="12003" t="5710" r="61791" b="63030"/>
          <a:stretch/>
        </p:blipFill>
        <p:spPr bwMode="auto">
          <a:xfrm>
            <a:off x="3284087" y="2984564"/>
            <a:ext cx="4792553" cy="3215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3707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Movements In GOLD</a:t>
            </a:r>
          </a:p>
        </p:txBody>
      </p:sp>
      <p:pic>
        <p:nvPicPr>
          <p:cNvPr id="4" name="Content Placeholder 3"/>
          <p:cNvPicPr>
            <a:picLocks noGrp="1"/>
          </p:cNvPicPr>
          <p:nvPr>
            <p:ph idx="1"/>
          </p:nvPr>
        </p:nvPicPr>
        <p:blipFill rotWithShape="1">
          <a:blip r:embed="rId2"/>
          <a:srcRect l="12345" t="30220" r="37025" b="20132"/>
          <a:stretch/>
        </p:blipFill>
        <p:spPr bwMode="auto">
          <a:xfrm>
            <a:off x="1505096" y="1681452"/>
            <a:ext cx="7888717"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1323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8848" y="2429166"/>
            <a:ext cx="7674391" cy="3726441"/>
          </a:xfrm>
          <a:prstGeom prst="rect">
            <a:avLst/>
          </a:prstGeom>
        </p:spPr>
      </p:pic>
      <p:sp>
        <p:nvSpPr>
          <p:cNvPr id="2" name="Title 1"/>
          <p:cNvSpPr>
            <a:spLocks noGrp="1"/>
          </p:cNvSpPr>
          <p:nvPr>
            <p:ph type="title"/>
          </p:nvPr>
        </p:nvSpPr>
        <p:spPr/>
        <p:txBody>
          <a:bodyPr/>
          <a:lstStyle/>
          <a:p>
            <a:r>
              <a:rPr lang="en-US" dirty="0" smtClean="0"/>
              <a:t>Real Estate </a:t>
            </a:r>
            <a:endParaRPr lang="en-US" dirty="0"/>
          </a:p>
        </p:txBody>
      </p:sp>
    </p:spTree>
    <p:extLst>
      <p:ext uri="{BB962C8B-B14F-4D97-AF65-F5344CB8AC3E}">
        <p14:creationId xmlns:p14="http://schemas.microsoft.com/office/powerpoint/2010/main" val="488198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Estate JOB And Earning Opportunities</a:t>
            </a:r>
            <a:endParaRPr lang="en-US" dirty="0"/>
          </a:p>
        </p:txBody>
      </p:sp>
      <p:sp>
        <p:nvSpPr>
          <p:cNvPr id="3" name="Content Placeholder 2"/>
          <p:cNvSpPr>
            <a:spLocks noGrp="1"/>
          </p:cNvSpPr>
          <p:nvPr>
            <p:ph idx="1"/>
          </p:nvPr>
        </p:nvSpPr>
        <p:spPr/>
        <p:txBody>
          <a:bodyPr/>
          <a:lstStyle/>
          <a:p>
            <a:r>
              <a:rPr lang="en-US" dirty="0" smtClean="0"/>
              <a:t>Prime Lands &amp; Home Lands</a:t>
            </a:r>
          </a:p>
          <a:p>
            <a:r>
              <a:rPr lang="en-US" dirty="0" smtClean="0"/>
              <a:t>Be Agent for 3 Customers</a:t>
            </a:r>
          </a:p>
          <a:p>
            <a:r>
              <a:rPr lang="en-US" dirty="0" smtClean="0"/>
              <a:t>Real Estate Broker – </a:t>
            </a:r>
            <a:r>
              <a:rPr lang="en-US" dirty="0" err="1" smtClean="0"/>
              <a:t>Acquest</a:t>
            </a:r>
            <a:r>
              <a:rPr lang="en-US" dirty="0" smtClean="0"/>
              <a:t>  </a:t>
            </a:r>
            <a:r>
              <a:rPr lang="en-US" dirty="0"/>
              <a:t>https://www.acquest.lk/ (</a:t>
            </a:r>
            <a:r>
              <a:rPr lang="en-US" dirty="0" smtClean="0"/>
              <a:t>3%+) </a:t>
            </a:r>
            <a:endParaRPr lang="en-US" dirty="0"/>
          </a:p>
        </p:txBody>
      </p:sp>
    </p:spTree>
    <p:extLst>
      <p:ext uri="{BB962C8B-B14F-4D97-AF65-F5344CB8AC3E}">
        <p14:creationId xmlns:p14="http://schemas.microsoft.com/office/powerpoint/2010/main" val="477626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Estate Broker – </a:t>
            </a:r>
            <a:r>
              <a:rPr lang="en-US" dirty="0" smtClean="0"/>
              <a:t> </a:t>
            </a:r>
            <a:r>
              <a:rPr lang="en-US" dirty="0"/>
              <a:t>(3%+) </a:t>
            </a:r>
          </a:p>
        </p:txBody>
      </p:sp>
      <p:sp>
        <p:nvSpPr>
          <p:cNvPr id="3" name="Content Placeholder 2"/>
          <p:cNvSpPr>
            <a:spLocks noGrp="1"/>
          </p:cNvSpPr>
          <p:nvPr>
            <p:ph idx="1"/>
          </p:nvPr>
        </p:nvSpPr>
        <p:spPr/>
        <p:txBody>
          <a:bodyPr/>
          <a:lstStyle/>
          <a:p>
            <a:r>
              <a:rPr lang="en-US" dirty="0" smtClean="0"/>
              <a:t>House for Sale </a:t>
            </a:r>
            <a:r>
              <a:rPr lang="en-US" dirty="0" err="1" smtClean="0"/>
              <a:t>Rs</a:t>
            </a:r>
            <a:r>
              <a:rPr lang="en-US" dirty="0" smtClean="0"/>
              <a:t> 35,000,000</a:t>
            </a:r>
          </a:p>
          <a:p>
            <a:endParaRPr lang="en-US" dirty="0"/>
          </a:p>
          <a:p>
            <a:r>
              <a:rPr lang="en-US" dirty="0" smtClean="0"/>
              <a:t>Broker Commissions : 35,000,000*3%</a:t>
            </a:r>
            <a:endParaRPr lang="en-US" dirty="0"/>
          </a:p>
          <a:p>
            <a:endParaRPr lang="en-US" dirty="0" smtClean="0"/>
          </a:p>
          <a:p>
            <a:pPr marL="0" indent="0">
              <a:buNone/>
            </a:pPr>
            <a:r>
              <a:rPr lang="en-US" sz="3200" b="1" dirty="0" smtClean="0"/>
              <a:t>= </a:t>
            </a:r>
            <a:r>
              <a:rPr lang="en-US" sz="3200" b="1" dirty="0" err="1" smtClean="0"/>
              <a:t>Rs</a:t>
            </a:r>
            <a:r>
              <a:rPr lang="en-US" sz="3200" b="1" dirty="0" smtClean="0"/>
              <a:t> 1,050,000</a:t>
            </a:r>
            <a:endParaRPr lang="en-US" sz="3200" b="1" dirty="0"/>
          </a:p>
        </p:txBody>
      </p:sp>
      <p:pic>
        <p:nvPicPr>
          <p:cNvPr id="4" name="Picture 3"/>
          <p:cNvPicPr>
            <a:picLocks noChangeAspect="1"/>
          </p:cNvPicPr>
          <p:nvPr/>
        </p:nvPicPr>
        <p:blipFill>
          <a:blip r:embed="rId2"/>
          <a:stretch>
            <a:fillRect/>
          </a:stretch>
        </p:blipFill>
        <p:spPr>
          <a:xfrm>
            <a:off x="6517012" y="2923144"/>
            <a:ext cx="5065387" cy="3172855"/>
          </a:xfrm>
          <a:prstGeom prst="rect">
            <a:avLst/>
          </a:prstGeom>
        </p:spPr>
      </p:pic>
    </p:spTree>
    <p:extLst>
      <p:ext uri="{BB962C8B-B14F-4D97-AF65-F5344CB8AC3E}">
        <p14:creationId xmlns:p14="http://schemas.microsoft.com/office/powerpoint/2010/main" val="33433733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Earn USD??</a:t>
            </a:r>
            <a:endParaRPr lang="en-US" dirty="0"/>
          </a:p>
        </p:txBody>
      </p:sp>
      <p:sp>
        <p:nvSpPr>
          <p:cNvPr id="3" name="Content Placeholder 2"/>
          <p:cNvSpPr>
            <a:spLocks noGrp="1"/>
          </p:cNvSpPr>
          <p:nvPr>
            <p:ph idx="1"/>
          </p:nvPr>
        </p:nvSpPr>
        <p:spPr>
          <a:xfrm>
            <a:off x="1154954" y="2677388"/>
            <a:ext cx="8825659" cy="3416300"/>
          </a:xfrm>
        </p:spPr>
        <p:txBody>
          <a:bodyPr>
            <a:normAutofit/>
          </a:bodyPr>
          <a:lstStyle/>
          <a:p>
            <a:r>
              <a:rPr lang="en-US" sz="1800" dirty="0" smtClean="0"/>
              <a:t>FREELANCING</a:t>
            </a:r>
          </a:p>
          <a:p>
            <a:r>
              <a:rPr lang="en-US" sz="1800" dirty="0" smtClean="0"/>
              <a:t>DIGITAL FILE </a:t>
            </a:r>
          </a:p>
          <a:p>
            <a:r>
              <a:rPr lang="en-US" sz="1800" dirty="0" err="1" smtClean="0"/>
              <a:t>Payoneer</a:t>
            </a:r>
            <a:r>
              <a:rPr lang="en-US" sz="1800" dirty="0" smtClean="0"/>
              <a:t> –Online bank account USD</a:t>
            </a:r>
          </a:p>
          <a:p>
            <a:r>
              <a:rPr lang="en-US" sz="1800" dirty="0" smtClean="0"/>
              <a:t>Adz Sense – International Audience </a:t>
            </a:r>
          </a:p>
          <a:p>
            <a:r>
              <a:rPr lang="en-US" sz="1800" dirty="0" smtClean="0"/>
              <a:t>TWITCH –Live Stream  </a:t>
            </a:r>
            <a:r>
              <a:rPr lang="en-US" sz="1800" dirty="0"/>
              <a:t>www.twitch.tv</a:t>
            </a:r>
            <a:endParaRPr lang="en-US" sz="1800" dirty="0" smtClean="0"/>
          </a:p>
          <a:p>
            <a:r>
              <a:rPr lang="en-US" sz="1800" dirty="0" smtClean="0"/>
              <a:t>Sell Photos – </a:t>
            </a:r>
            <a:r>
              <a:rPr lang="en-US" sz="1800" dirty="0" err="1" smtClean="0"/>
              <a:t>shutterstock</a:t>
            </a:r>
            <a:r>
              <a:rPr lang="en-US" sz="1800" dirty="0" smtClean="0"/>
              <a:t> , </a:t>
            </a:r>
            <a:r>
              <a:rPr lang="en-US" sz="1800" dirty="0" err="1" smtClean="0"/>
              <a:t>istock</a:t>
            </a:r>
            <a:r>
              <a:rPr lang="en-US" sz="1800" dirty="0" smtClean="0"/>
              <a:t>, creativemarket.com, graphicviewer.com,</a:t>
            </a:r>
            <a:endParaRPr lang="en-US" sz="1800" dirty="0"/>
          </a:p>
        </p:txBody>
      </p:sp>
      <p:pic>
        <p:nvPicPr>
          <p:cNvPr id="4" name="Picture 3"/>
          <p:cNvPicPr>
            <a:picLocks noChangeAspect="1"/>
          </p:cNvPicPr>
          <p:nvPr/>
        </p:nvPicPr>
        <p:blipFill>
          <a:blip r:embed="rId2"/>
          <a:stretch>
            <a:fillRect/>
          </a:stretch>
        </p:blipFill>
        <p:spPr>
          <a:xfrm>
            <a:off x="7038109" y="2782768"/>
            <a:ext cx="4470399" cy="1900068"/>
          </a:xfrm>
          <a:prstGeom prst="rect">
            <a:avLst/>
          </a:prstGeom>
        </p:spPr>
      </p:pic>
    </p:spTree>
    <p:extLst>
      <p:ext uri="{BB962C8B-B14F-4D97-AF65-F5344CB8AC3E}">
        <p14:creationId xmlns:p14="http://schemas.microsoft.com/office/powerpoint/2010/main" val="1936048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Zimbabwe Inflation 2005-2020</a:t>
            </a:r>
            <a:endParaRPr lang="en-US" dirty="0"/>
          </a:p>
        </p:txBody>
      </p:sp>
      <p:pic>
        <p:nvPicPr>
          <p:cNvPr id="5" name="Picture 4"/>
          <p:cNvPicPr>
            <a:picLocks noChangeAspect="1"/>
          </p:cNvPicPr>
          <p:nvPr/>
        </p:nvPicPr>
        <p:blipFill>
          <a:blip r:embed="rId2"/>
          <a:stretch>
            <a:fillRect/>
          </a:stretch>
        </p:blipFill>
        <p:spPr>
          <a:xfrm>
            <a:off x="2124363" y="2385486"/>
            <a:ext cx="7010399" cy="3793641"/>
          </a:xfrm>
          <a:prstGeom prst="rect">
            <a:avLst/>
          </a:prstGeom>
        </p:spPr>
      </p:pic>
    </p:spTree>
    <p:extLst>
      <p:ext uri="{BB962C8B-B14F-4D97-AF65-F5344CB8AC3E}">
        <p14:creationId xmlns:p14="http://schemas.microsoft.com/office/powerpoint/2010/main" val="3955141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Earn USD</a:t>
            </a:r>
            <a:r>
              <a:rPr lang="en-US" b="1" dirty="0" smtClean="0"/>
              <a:t>??  Freelancing</a:t>
            </a:r>
            <a:endParaRPr lang="en-US" b="1" dirty="0"/>
          </a:p>
        </p:txBody>
      </p:sp>
      <p:sp>
        <p:nvSpPr>
          <p:cNvPr id="3" name="Content Placeholder 2"/>
          <p:cNvSpPr>
            <a:spLocks noGrp="1"/>
          </p:cNvSpPr>
          <p:nvPr>
            <p:ph idx="1"/>
          </p:nvPr>
        </p:nvSpPr>
        <p:spPr/>
        <p:txBody>
          <a:bodyPr/>
          <a:lstStyle/>
          <a:p>
            <a:r>
              <a:rPr lang="en-US" dirty="0"/>
              <a:t>www.fiverr.com </a:t>
            </a:r>
            <a:endParaRPr lang="en-US" dirty="0" smtClean="0"/>
          </a:p>
          <a:p>
            <a:r>
              <a:rPr lang="en-US" dirty="0" smtClean="0"/>
              <a:t>www.toptal.com </a:t>
            </a:r>
          </a:p>
          <a:p>
            <a:r>
              <a:rPr lang="en-US" dirty="0" smtClean="0"/>
              <a:t>www.freelancer.com </a:t>
            </a:r>
          </a:p>
          <a:p>
            <a:r>
              <a:rPr lang="en-US" dirty="0" smtClean="0">
                <a:hlinkClick r:id="rId2"/>
              </a:rPr>
              <a:t>www.upwork.com</a:t>
            </a:r>
            <a:endParaRPr lang="en-US" dirty="0" smtClean="0"/>
          </a:p>
          <a:p>
            <a:r>
              <a:rPr lang="en-US" dirty="0" smtClean="0"/>
              <a:t> </a:t>
            </a:r>
            <a:r>
              <a:rPr lang="en-US" dirty="0"/>
              <a:t>www.guru.com </a:t>
            </a:r>
            <a:endParaRPr lang="en-US" dirty="0" smtClean="0"/>
          </a:p>
          <a:p>
            <a:r>
              <a:rPr lang="en-US" dirty="0" smtClean="0">
                <a:hlinkClick r:id="rId3"/>
              </a:rPr>
              <a:t>www.taskrabbit.com</a:t>
            </a:r>
            <a:endParaRPr lang="en-US" dirty="0" smtClean="0"/>
          </a:p>
          <a:p>
            <a:r>
              <a:rPr lang="en-US" dirty="0" smtClean="0"/>
              <a:t>www.upwork.com</a:t>
            </a:r>
            <a:endParaRPr lang="en-US" dirty="0"/>
          </a:p>
        </p:txBody>
      </p:sp>
      <p:pic>
        <p:nvPicPr>
          <p:cNvPr id="4" name="Picture 3"/>
          <p:cNvPicPr>
            <a:picLocks noChangeAspect="1"/>
          </p:cNvPicPr>
          <p:nvPr/>
        </p:nvPicPr>
        <p:blipFill>
          <a:blip r:embed="rId4"/>
          <a:stretch>
            <a:fillRect/>
          </a:stretch>
        </p:blipFill>
        <p:spPr>
          <a:xfrm>
            <a:off x="7432854" y="2817090"/>
            <a:ext cx="3207436" cy="2198255"/>
          </a:xfrm>
          <a:prstGeom prst="rect">
            <a:avLst/>
          </a:prstGeom>
        </p:spPr>
      </p:pic>
    </p:spTree>
    <p:extLst>
      <p:ext uri="{BB962C8B-B14F-4D97-AF65-F5344CB8AC3E}">
        <p14:creationId xmlns:p14="http://schemas.microsoft.com/office/powerpoint/2010/main" val="40106005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t>How to Earn USD</a:t>
            </a:r>
            <a:r>
              <a:rPr lang="en-US" sz="4000" b="1" dirty="0" smtClean="0"/>
              <a:t>??   SELL Physical Products </a:t>
            </a:r>
            <a:endParaRPr lang="en-US" sz="4000" b="1" dirty="0"/>
          </a:p>
        </p:txBody>
      </p:sp>
      <p:sp>
        <p:nvSpPr>
          <p:cNvPr id="3" name="Content Placeholder 2"/>
          <p:cNvSpPr>
            <a:spLocks noGrp="1"/>
          </p:cNvSpPr>
          <p:nvPr>
            <p:ph idx="1"/>
          </p:nvPr>
        </p:nvSpPr>
        <p:spPr/>
        <p:txBody>
          <a:bodyPr/>
          <a:lstStyle/>
          <a:p>
            <a:r>
              <a:rPr lang="en-US" dirty="0" smtClean="0"/>
              <a:t>Redbubble.net</a:t>
            </a:r>
          </a:p>
          <a:p>
            <a:r>
              <a:rPr lang="en-US" dirty="0" smtClean="0"/>
              <a:t>Sell items ; physical Products</a:t>
            </a:r>
            <a:endParaRPr lang="en-US" dirty="0"/>
          </a:p>
          <a:p>
            <a:pPr marL="0" indent="0">
              <a:buNone/>
            </a:pPr>
            <a:r>
              <a:rPr lang="en-US" dirty="0" smtClean="0"/>
              <a:t>		www.ebay.com / </a:t>
            </a:r>
            <a:r>
              <a:rPr lang="en-US" dirty="0" err="1" smtClean="0"/>
              <a:t>Amozon</a:t>
            </a:r>
            <a:r>
              <a:rPr lang="en-US" dirty="0" smtClean="0"/>
              <a:t> (USD)</a:t>
            </a:r>
            <a:br>
              <a:rPr lang="en-US" dirty="0" smtClean="0"/>
            </a:br>
            <a:r>
              <a:rPr lang="en-US" dirty="0" smtClean="0"/>
              <a:t>		www.etsy.com</a:t>
            </a:r>
          </a:p>
          <a:p>
            <a:r>
              <a:rPr lang="en-US" dirty="0" err="1" smtClean="0"/>
              <a:t>Petrium</a:t>
            </a:r>
            <a:r>
              <a:rPr lang="en-US" dirty="0" smtClean="0"/>
              <a:t> WEB</a:t>
            </a:r>
          </a:p>
          <a:p>
            <a:endParaRPr lang="en-US" dirty="0"/>
          </a:p>
          <a:p>
            <a:endParaRPr lang="en-US" dirty="0"/>
          </a:p>
        </p:txBody>
      </p:sp>
      <p:pic>
        <p:nvPicPr>
          <p:cNvPr id="5" name="Picture 4"/>
          <p:cNvPicPr>
            <a:picLocks noChangeAspect="1"/>
          </p:cNvPicPr>
          <p:nvPr/>
        </p:nvPicPr>
        <p:blipFill>
          <a:blip r:embed="rId2"/>
          <a:stretch>
            <a:fillRect/>
          </a:stretch>
        </p:blipFill>
        <p:spPr>
          <a:xfrm>
            <a:off x="7037754" y="2603499"/>
            <a:ext cx="4286027" cy="2966027"/>
          </a:xfrm>
          <a:prstGeom prst="rect">
            <a:avLst/>
          </a:prstGeom>
        </p:spPr>
      </p:pic>
    </p:spTree>
    <p:extLst>
      <p:ext uri="{BB962C8B-B14F-4D97-AF65-F5344CB8AC3E}">
        <p14:creationId xmlns:p14="http://schemas.microsoft.com/office/powerpoint/2010/main" val="5877834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Earn USD??</a:t>
            </a:r>
          </a:p>
        </p:txBody>
      </p:sp>
      <p:sp>
        <p:nvSpPr>
          <p:cNvPr id="3" name="Content Placeholder 2"/>
          <p:cNvSpPr>
            <a:spLocks noGrp="1"/>
          </p:cNvSpPr>
          <p:nvPr>
            <p:ph idx="1"/>
          </p:nvPr>
        </p:nvSpPr>
        <p:spPr/>
        <p:txBody>
          <a:bodyPr/>
          <a:lstStyle/>
          <a:p>
            <a:r>
              <a:rPr lang="en-US" dirty="0" smtClean="0"/>
              <a:t>Tuition / Class  : </a:t>
            </a:r>
          </a:p>
          <a:p>
            <a:pPr marL="0" indent="0">
              <a:buNone/>
            </a:pPr>
            <a:r>
              <a:rPr lang="en-US" dirty="0" smtClean="0">
                <a:hlinkClick r:id="rId2"/>
              </a:rPr>
              <a:t>www.udemy.com</a:t>
            </a:r>
            <a:endParaRPr lang="en-US" dirty="0" smtClean="0"/>
          </a:p>
          <a:p>
            <a:pPr marL="0" indent="0">
              <a:buNone/>
            </a:pPr>
            <a:r>
              <a:rPr lang="en-US" dirty="0" smtClean="0">
                <a:hlinkClick r:id="rId3"/>
              </a:rPr>
              <a:t>www.stsy.com</a:t>
            </a:r>
            <a:endParaRPr lang="en-US" dirty="0" smtClean="0"/>
          </a:p>
          <a:p>
            <a:pPr marL="0" indent="0">
              <a:buNone/>
            </a:pPr>
            <a:endParaRPr lang="en-US" dirty="0"/>
          </a:p>
        </p:txBody>
      </p:sp>
      <p:pic>
        <p:nvPicPr>
          <p:cNvPr id="4" name="Picture 3"/>
          <p:cNvPicPr>
            <a:picLocks noChangeAspect="1"/>
          </p:cNvPicPr>
          <p:nvPr/>
        </p:nvPicPr>
        <p:blipFill>
          <a:blip r:embed="rId4"/>
          <a:stretch>
            <a:fillRect/>
          </a:stretch>
        </p:blipFill>
        <p:spPr>
          <a:xfrm>
            <a:off x="5042188" y="2603500"/>
            <a:ext cx="5330248" cy="2892136"/>
          </a:xfrm>
          <a:prstGeom prst="rect">
            <a:avLst/>
          </a:prstGeom>
        </p:spPr>
      </p:pic>
    </p:spTree>
    <p:extLst>
      <p:ext uri="{BB962C8B-B14F-4D97-AF65-F5344CB8AC3E}">
        <p14:creationId xmlns:p14="http://schemas.microsoft.com/office/powerpoint/2010/main" val="3629978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Earn USD</a:t>
            </a:r>
            <a:r>
              <a:rPr lang="en-US" b="1" dirty="0" smtClean="0"/>
              <a:t>?? Remote JOBS </a:t>
            </a:r>
            <a:endParaRPr lang="en-US" b="1" dirty="0"/>
          </a:p>
        </p:txBody>
      </p:sp>
      <p:sp>
        <p:nvSpPr>
          <p:cNvPr id="3" name="Content Placeholder 2"/>
          <p:cNvSpPr>
            <a:spLocks noGrp="1"/>
          </p:cNvSpPr>
          <p:nvPr>
            <p:ph idx="1"/>
          </p:nvPr>
        </p:nvSpPr>
        <p:spPr/>
        <p:txBody>
          <a:bodyPr/>
          <a:lstStyle/>
          <a:p>
            <a:r>
              <a:rPr lang="en-US" dirty="0" smtClean="0"/>
              <a:t>USD 3000 Software Engineers</a:t>
            </a:r>
          </a:p>
          <a:p>
            <a:pPr marL="0" indent="0">
              <a:buNone/>
            </a:pPr>
            <a:endParaRPr lang="en-US" dirty="0"/>
          </a:p>
          <a:p>
            <a:pPr marL="0" indent="0">
              <a:buNone/>
            </a:pPr>
            <a:r>
              <a:rPr lang="en-US" dirty="0"/>
              <a:t>www.linkedin.com </a:t>
            </a:r>
            <a:endParaRPr lang="en-US" dirty="0" smtClean="0"/>
          </a:p>
          <a:p>
            <a:pPr marL="0" indent="0">
              <a:buNone/>
            </a:pPr>
            <a:r>
              <a:rPr lang="en-US" dirty="0" smtClean="0"/>
              <a:t>www.monster.com </a:t>
            </a:r>
          </a:p>
          <a:p>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6421601" y="2603500"/>
            <a:ext cx="4458836" cy="2704456"/>
          </a:xfrm>
          <a:prstGeom prst="rect">
            <a:avLst/>
          </a:prstGeom>
        </p:spPr>
      </p:pic>
    </p:spTree>
    <p:extLst>
      <p:ext uri="{BB962C8B-B14F-4D97-AF65-F5344CB8AC3E}">
        <p14:creationId xmlns:p14="http://schemas.microsoft.com/office/powerpoint/2010/main" val="1449992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Is There a Correlation Between Inflation and Home Prices?</a:t>
            </a:r>
          </a:p>
        </p:txBody>
      </p:sp>
      <p:sp>
        <p:nvSpPr>
          <p:cNvPr id="3" name="Content Placeholder 2"/>
          <p:cNvSpPr>
            <a:spLocks noGrp="1"/>
          </p:cNvSpPr>
          <p:nvPr>
            <p:ph sz="half" idx="1"/>
          </p:nvPr>
        </p:nvSpPr>
        <p:spPr/>
        <p:txBody>
          <a:bodyPr>
            <a:normAutofit fontScale="70000" lnSpcReduction="20000"/>
          </a:bodyPr>
          <a:lstStyle/>
          <a:p>
            <a:pPr algn="just"/>
            <a:r>
              <a:rPr lang="en-US" sz="1600" dirty="0"/>
              <a:t>There is a </a:t>
            </a:r>
            <a:r>
              <a:rPr lang="en-US" sz="1600" dirty="0">
                <a:hlinkClick r:id="rId2"/>
              </a:rPr>
              <a:t>correlation</a:t>
            </a:r>
            <a:r>
              <a:rPr lang="en-US" sz="1600" dirty="0"/>
              <a:t> between inflation and house prices. In fact, there are correlations between inflation and any good with a limited supply. To illustrate, consider an economy that has a </a:t>
            </a:r>
            <a:r>
              <a:rPr lang="en-US" sz="1600" dirty="0">
                <a:hlinkClick r:id="rId3"/>
              </a:rPr>
              <a:t>money supply</a:t>
            </a:r>
            <a:r>
              <a:rPr lang="en-US" sz="1600" dirty="0"/>
              <a:t> of only $10 and five identical houses in the whole economy. Each house would be priced at $2 (assuming no other goods in the economy). Now, suppose the central bank decides to print more money and the money supply expands to $20. Now each house would be priced at $4. In this simplistic example, increasing the money supply causing inflation and house prices to increase. </a:t>
            </a:r>
            <a:endParaRPr lang="en-US" sz="1600" dirty="0" smtClean="0"/>
          </a:p>
          <a:p>
            <a:pPr algn="just"/>
            <a:endParaRPr lang="en-US" sz="1600" dirty="0"/>
          </a:p>
          <a:p>
            <a:pPr algn="just"/>
            <a:endParaRPr lang="en-US" sz="1600" dirty="0" smtClean="0"/>
          </a:p>
          <a:p>
            <a:pPr algn="just"/>
            <a:r>
              <a:rPr lang="en-US" sz="1600" dirty="0"/>
              <a:t>In the real economy, there are a lot more factors that affect house prices and the correlation is not as prominent as in our example. One of the other major factors causing house prices to increase is </a:t>
            </a:r>
            <a:r>
              <a:rPr lang="en-US" sz="1600" dirty="0">
                <a:hlinkClick r:id="rId4"/>
              </a:rPr>
              <a:t>interest rates</a:t>
            </a:r>
            <a:r>
              <a:rPr lang="en-US" sz="1600" dirty="0"/>
              <a:t>. When interest rates are low, buying homes can be more affordable and increase the demand for homes. If the supply of homes remains constant and the demand increases, then the prices of homes will increase. In large cities where land availability is often limited, you can see a more pronounced effect of inflation. </a:t>
            </a:r>
          </a:p>
        </p:txBody>
      </p:sp>
      <p:pic>
        <p:nvPicPr>
          <p:cNvPr id="5" name="Content Placeholder 4"/>
          <p:cNvPicPr>
            <a:picLocks noGrp="1" noChangeAspect="1"/>
          </p:cNvPicPr>
          <p:nvPr>
            <p:ph sz="half" idx="2"/>
          </p:nvPr>
        </p:nvPicPr>
        <p:blipFill>
          <a:blip r:embed="rId5"/>
          <a:stretch>
            <a:fillRect/>
          </a:stretch>
        </p:blipFill>
        <p:spPr>
          <a:xfrm>
            <a:off x="7063881" y="2668155"/>
            <a:ext cx="3539463" cy="2836718"/>
          </a:xfrm>
          <a:prstGeom prst="rect">
            <a:avLst/>
          </a:prstGeom>
        </p:spPr>
      </p:pic>
    </p:spTree>
    <p:extLst>
      <p:ext uri="{BB962C8B-B14F-4D97-AF65-F5344CB8AC3E}">
        <p14:creationId xmlns:p14="http://schemas.microsoft.com/office/powerpoint/2010/main" val="641903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What is the relationship between benchmark interest rates and inflation?</a:t>
            </a:r>
            <a:r>
              <a:rPr lang="en-US" b="1" dirty="0"/>
              <a:t/>
            </a:r>
            <a:br>
              <a:rPr lang="en-US" b="1" dirty="0"/>
            </a:br>
            <a:endParaRPr lang="en-US" dirty="0"/>
          </a:p>
        </p:txBody>
      </p:sp>
      <p:sp>
        <p:nvSpPr>
          <p:cNvPr id="3" name="Content Placeholder 2"/>
          <p:cNvSpPr>
            <a:spLocks noGrp="1"/>
          </p:cNvSpPr>
          <p:nvPr>
            <p:ph idx="1"/>
          </p:nvPr>
        </p:nvSpPr>
        <p:spPr/>
        <p:txBody>
          <a:bodyPr>
            <a:normAutofit lnSpcReduction="10000"/>
          </a:bodyPr>
          <a:lstStyle/>
          <a:p>
            <a:r>
              <a:rPr lang="en-US" sz="1600" dirty="0" smtClean="0"/>
              <a:t>Interest </a:t>
            </a:r>
            <a:r>
              <a:rPr lang="en-US" sz="1600" dirty="0"/>
              <a:t>rates and inflation tend to move in the same direction because the benchmark interest rate is one of the monetary policies used by apex banks to control money supply, inflation and maintain price stability. Any change in the quantity of money produces exactly proportionate change in the price level.</a:t>
            </a:r>
          </a:p>
          <a:p>
            <a:r>
              <a:rPr lang="en-US" sz="1600" dirty="0"/>
              <a:t>By reducing interest rates, businesses can borrow and have funds at a cheaper rate, thus reducing their cost of funds, which will in turn reduce finance costs and increase profitability.</a:t>
            </a:r>
          </a:p>
          <a:p>
            <a:r>
              <a:rPr lang="en-US" sz="1600" dirty="0"/>
              <a:t>In contrast, by increasing benchmark interest rates, the level of risk-free reserves in the financial system is increased, limiting the money supply available for purchases of riskier assets. Borrowing cost is increased, limiting consumer and business consumption and spending</a:t>
            </a:r>
            <a:r>
              <a:rPr lang="en-US" sz="1600" dirty="0" smtClean="0"/>
              <a:t>.</a:t>
            </a:r>
            <a:endParaRPr lang="en-US" sz="1600" dirty="0"/>
          </a:p>
          <a:p>
            <a:r>
              <a:rPr lang="en-US" sz="1600" dirty="0"/>
              <a:t>In regards to investment markets, higher interest rates typically decrease the value of expected future cash flows</a:t>
            </a:r>
          </a:p>
        </p:txBody>
      </p:sp>
    </p:spTree>
    <p:extLst>
      <p:ext uri="{BB962C8B-B14F-4D97-AF65-F5344CB8AC3E}">
        <p14:creationId xmlns:p14="http://schemas.microsoft.com/office/powerpoint/2010/main" val="2964167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Pros and Cons of Investing for Inflation </a:t>
            </a:r>
          </a:p>
        </p:txBody>
      </p:sp>
      <p:sp>
        <p:nvSpPr>
          <p:cNvPr id="5" name="Content Placeholder 4"/>
          <p:cNvSpPr>
            <a:spLocks noGrp="1"/>
          </p:cNvSpPr>
          <p:nvPr>
            <p:ph sz="half" idx="1"/>
          </p:nvPr>
        </p:nvSpPr>
        <p:spPr/>
        <p:txBody>
          <a:bodyPr>
            <a:normAutofit/>
          </a:bodyPr>
          <a:lstStyle/>
          <a:p>
            <a:pPr marL="0" indent="0">
              <a:buNone/>
            </a:pPr>
            <a:r>
              <a:rPr lang="en-US" sz="2000" b="1" u="sng" dirty="0" smtClean="0"/>
              <a:t>Pros</a:t>
            </a:r>
          </a:p>
          <a:p>
            <a:endParaRPr lang="en-US" sz="1800" dirty="0"/>
          </a:p>
          <a:p>
            <a:r>
              <a:rPr lang="en-US" sz="1800" dirty="0" smtClean="0"/>
              <a:t> </a:t>
            </a:r>
            <a:r>
              <a:rPr lang="en-US" sz="1800" dirty="0"/>
              <a:t>Preserve portfolio worth</a:t>
            </a:r>
          </a:p>
          <a:p>
            <a:r>
              <a:rPr lang="en-US" sz="1800" dirty="0"/>
              <a:t>Diversify holdings</a:t>
            </a:r>
          </a:p>
          <a:p>
            <a:r>
              <a:rPr lang="en-US" sz="1800" dirty="0"/>
              <a:t>Maintain income's buying power</a:t>
            </a:r>
          </a:p>
        </p:txBody>
      </p:sp>
      <p:sp>
        <p:nvSpPr>
          <p:cNvPr id="6" name="Content Placeholder 5"/>
          <p:cNvSpPr>
            <a:spLocks noGrp="1"/>
          </p:cNvSpPr>
          <p:nvPr>
            <p:ph sz="half" idx="2"/>
          </p:nvPr>
        </p:nvSpPr>
        <p:spPr/>
        <p:txBody>
          <a:bodyPr>
            <a:normAutofit/>
          </a:bodyPr>
          <a:lstStyle/>
          <a:p>
            <a:pPr marL="0" indent="0">
              <a:buNone/>
            </a:pPr>
            <a:r>
              <a:rPr lang="en-US" sz="2000" b="1" u="sng" dirty="0"/>
              <a:t>Cons</a:t>
            </a:r>
            <a:r>
              <a:rPr lang="en-US" sz="1800" dirty="0"/>
              <a:t> </a:t>
            </a:r>
            <a:endParaRPr lang="en-US" sz="1800" dirty="0" smtClean="0"/>
          </a:p>
          <a:p>
            <a:endParaRPr lang="en-US" sz="1800" dirty="0"/>
          </a:p>
          <a:p>
            <a:r>
              <a:rPr lang="en-US" sz="1800" dirty="0" smtClean="0"/>
              <a:t>Increase </a:t>
            </a:r>
            <a:r>
              <a:rPr lang="en-US" sz="1800" dirty="0"/>
              <a:t>exposure to risk</a:t>
            </a:r>
          </a:p>
          <a:p>
            <a:r>
              <a:rPr lang="en-US" sz="1800" dirty="0"/>
              <a:t>Divert from long-term goals</a:t>
            </a:r>
          </a:p>
          <a:p>
            <a:r>
              <a:rPr lang="en-US" sz="1800" dirty="0"/>
              <a:t>Overweight portfolio in some classes</a:t>
            </a:r>
          </a:p>
        </p:txBody>
      </p:sp>
    </p:spTree>
    <p:extLst>
      <p:ext uri="{BB962C8B-B14F-4D97-AF65-F5344CB8AC3E}">
        <p14:creationId xmlns:p14="http://schemas.microsoft.com/office/powerpoint/2010/main" val="2900322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Best </a:t>
            </a:r>
            <a:r>
              <a:rPr lang="en-US" sz="2800" dirty="0"/>
              <a:t>ways to make money online for free:</a:t>
            </a:r>
          </a:p>
        </p:txBody>
      </p:sp>
      <p:sp>
        <p:nvSpPr>
          <p:cNvPr id="3" name="Content Placeholder 2"/>
          <p:cNvSpPr>
            <a:spLocks noGrp="1"/>
          </p:cNvSpPr>
          <p:nvPr>
            <p:ph idx="1"/>
          </p:nvPr>
        </p:nvSpPr>
        <p:spPr/>
        <p:txBody>
          <a:bodyPr>
            <a:noAutofit/>
          </a:bodyPr>
          <a:lstStyle/>
          <a:p>
            <a:r>
              <a:rPr lang="en-US" sz="1200" dirty="0"/>
              <a:t>Become a virtual assistant</a:t>
            </a:r>
          </a:p>
          <a:p>
            <a:r>
              <a:rPr lang="en-US" sz="1200" dirty="0"/>
              <a:t>Do research online</a:t>
            </a:r>
          </a:p>
          <a:p>
            <a:r>
              <a:rPr lang="en-US" sz="1200" dirty="0"/>
              <a:t>Transcribe audio and video files</a:t>
            </a:r>
          </a:p>
          <a:p>
            <a:r>
              <a:rPr lang="en-US" sz="1200" dirty="0"/>
              <a:t>Set up a </a:t>
            </a:r>
            <a:r>
              <a:rPr lang="en-US" sz="1200" dirty="0" err="1"/>
              <a:t>Patreon</a:t>
            </a:r>
            <a:endParaRPr lang="en-US" sz="1200" dirty="0"/>
          </a:p>
          <a:p>
            <a:r>
              <a:rPr lang="en-US" sz="1200" dirty="0"/>
              <a:t>Review websites and apps</a:t>
            </a:r>
          </a:p>
          <a:p>
            <a:r>
              <a:rPr lang="en-US" sz="1200" dirty="0"/>
              <a:t>Join an affiliate program</a:t>
            </a:r>
          </a:p>
          <a:p>
            <a:r>
              <a:rPr lang="en-US" sz="1200" dirty="0"/>
              <a:t>Launch a YouTube channel</a:t>
            </a:r>
          </a:p>
          <a:p>
            <a:r>
              <a:rPr lang="en-US" sz="1200" dirty="0"/>
              <a:t>Participate in focus groups</a:t>
            </a:r>
          </a:p>
          <a:p>
            <a:r>
              <a:rPr lang="en-US" sz="1200" dirty="0"/>
              <a:t>Become an online travel agent</a:t>
            </a:r>
          </a:p>
          <a:p>
            <a:r>
              <a:rPr lang="en-US" sz="1200" dirty="0"/>
              <a:t>Sell photos online</a:t>
            </a:r>
          </a:p>
          <a:p>
            <a:r>
              <a:rPr lang="en-US" sz="1200" dirty="0"/>
              <a:t>Offer social media consultancy</a:t>
            </a:r>
          </a:p>
        </p:txBody>
      </p:sp>
      <p:pic>
        <p:nvPicPr>
          <p:cNvPr id="4" name="Picture 3" descr="Businessman Png Image - Man With Money Png PNG Image | Transparent PNG Free  Download on Seek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432" y="2781761"/>
            <a:ext cx="3156181" cy="2630747"/>
          </a:xfrm>
          <a:prstGeom prst="rect">
            <a:avLst/>
          </a:prstGeom>
          <a:noFill/>
          <a:ln>
            <a:noFill/>
          </a:ln>
        </p:spPr>
      </p:pic>
    </p:spTree>
    <p:extLst>
      <p:ext uri="{BB962C8B-B14F-4D97-AF65-F5344CB8AC3E}">
        <p14:creationId xmlns:p14="http://schemas.microsoft.com/office/powerpoint/2010/main" val="267471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Best ways to make money online for free</a:t>
            </a:r>
          </a:p>
        </p:txBody>
      </p:sp>
      <p:sp>
        <p:nvSpPr>
          <p:cNvPr id="3" name="Content Placeholder 2"/>
          <p:cNvSpPr>
            <a:spLocks noGrp="1"/>
          </p:cNvSpPr>
          <p:nvPr>
            <p:ph idx="1"/>
          </p:nvPr>
        </p:nvSpPr>
        <p:spPr/>
        <p:txBody>
          <a:bodyPr/>
          <a:lstStyle/>
          <a:p>
            <a:r>
              <a:rPr lang="en-US" dirty="0" smtClean="0"/>
              <a:t>100 ways : BONUS </a:t>
            </a:r>
            <a:endParaRPr lang="en-US" dirty="0"/>
          </a:p>
        </p:txBody>
      </p:sp>
      <p:pic>
        <p:nvPicPr>
          <p:cNvPr id="4" name="Picture 3" descr="Men, Women &amp; Money - How the Sexes Differ With Their Finance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855" y="2883939"/>
            <a:ext cx="5181600" cy="2855422"/>
          </a:xfrm>
          <a:prstGeom prst="rect">
            <a:avLst/>
          </a:prstGeom>
          <a:noFill/>
          <a:ln>
            <a:noFill/>
          </a:ln>
        </p:spPr>
      </p:pic>
    </p:spTree>
    <p:extLst>
      <p:ext uri="{BB962C8B-B14F-4D97-AF65-F5344CB8AC3E}">
        <p14:creationId xmlns:p14="http://schemas.microsoft.com/office/powerpoint/2010/main" val="3394666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can find Us 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YouTube : MasterMind ROSHAN</a:t>
            </a:r>
          </a:p>
          <a:p>
            <a:r>
              <a:rPr lang="en-US" dirty="0"/>
              <a:t>FB Fan Page: MasterMind Roshan</a:t>
            </a:r>
          </a:p>
          <a:p>
            <a:r>
              <a:rPr lang="en-US" dirty="0" smtClean="0"/>
              <a:t>LinkedIn </a:t>
            </a:r>
            <a:r>
              <a:rPr lang="en-US" dirty="0"/>
              <a:t>: MasterMind Roshan</a:t>
            </a:r>
          </a:p>
          <a:p>
            <a:r>
              <a:rPr lang="en-US" dirty="0"/>
              <a:t>Instagram: MasterMind </a:t>
            </a:r>
            <a:r>
              <a:rPr lang="en-US" dirty="0" smtClean="0"/>
              <a:t>Roshan</a:t>
            </a:r>
          </a:p>
          <a:p>
            <a:r>
              <a:rPr lang="en-US" dirty="0" smtClean="0"/>
              <a:t>Twitter : MasterMind Roshan</a:t>
            </a:r>
          </a:p>
          <a:p>
            <a:endParaRPr lang="en-US" dirty="0"/>
          </a:p>
        </p:txBody>
      </p:sp>
    </p:spTree>
    <p:extLst>
      <p:ext uri="{BB962C8B-B14F-4D97-AF65-F5344CB8AC3E}">
        <p14:creationId xmlns:p14="http://schemas.microsoft.com/office/powerpoint/2010/main" val="1084675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Starving </a:t>
            </a:r>
            <a:r>
              <a:rPr lang="en-US" dirty="0"/>
              <a:t>BILLIONAIRES</a:t>
            </a:r>
          </a:p>
        </p:txBody>
      </p:sp>
      <p:pic>
        <p:nvPicPr>
          <p:cNvPr id="4" name="Content Placeholder 3"/>
          <p:cNvPicPr>
            <a:picLocks noGrp="1" noChangeAspect="1"/>
          </p:cNvPicPr>
          <p:nvPr>
            <p:ph idx="1"/>
          </p:nvPr>
        </p:nvPicPr>
        <p:blipFill>
          <a:blip r:embed="rId2"/>
          <a:stretch>
            <a:fillRect/>
          </a:stretch>
        </p:blipFill>
        <p:spPr>
          <a:xfrm>
            <a:off x="1293439" y="2841625"/>
            <a:ext cx="8885033" cy="2940339"/>
          </a:xfrm>
          <a:prstGeom prst="rect">
            <a:avLst/>
          </a:prstGeom>
        </p:spPr>
      </p:pic>
    </p:spTree>
    <p:extLst>
      <p:ext uri="{BB962C8B-B14F-4D97-AF65-F5344CB8AC3E}">
        <p14:creationId xmlns:p14="http://schemas.microsoft.com/office/powerpoint/2010/main" val="15660414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Contact ??</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E-mail </a:t>
            </a:r>
            <a:r>
              <a:rPr lang="en-US" dirty="0"/>
              <a:t>: mastermindclassroom@gmail.com</a:t>
            </a:r>
          </a:p>
          <a:p>
            <a:endParaRPr lang="en-US" dirty="0" smtClean="0"/>
          </a:p>
          <a:p>
            <a:endParaRPr lang="en-US" dirty="0"/>
          </a:p>
          <a:p>
            <a:pPr marL="0" indent="0">
              <a:buNone/>
            </a:pPr>
            <a:r>
              <a:rPr lang="en-US" dirty="0" smtClean="0"/>
              <a:t>Call</a:t>
            </a:r>
            <a:r>
              <a:rPr lang="en-US" dirty="0"/>
              <a:t>/ </a:t>
            </a:r>
            <a:r>
              <a:rPr lang="en-US" dirty="0" smtClean="0"/>
              <a:t>WhatsApp -076 5678784 </a:t>
            </a: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3505200"/>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528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939" y="973668"/>
            <a:ext cx="8761413" cy="706964"/>
          </a:xfrm>
        </p:spPr>
        <p:txBody>
          <a:bodyPr/>
          <a:lstStyle/>
          <a:p>
            <a:pPr algn="ctr"/>
            <a:r>
              <a:rPr lang="en-US" b="1" dirty="0" smtClean="0">
                <a:latin typeface="Bodoni MT" panose="02070603080606020203" pitchFamily="18" charset="0"/>
              </a:rPr>
              <a:t>THANK YOU</a:t>
            </a:r>
            <a:endParaRPr lang="en-US" b="1" dirty="0">
              <a:latin typeface="Bodoni MT" panose="020706030806060202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620" y="2363354"/>
            <a:ext cx="3416300" cy="3416300"/>
          </a:xfrm>
        </p:spPr>
      </p:pic>
    </p:spTree>
    <p:extLst>
      <p:ext uri="{BB962C8B-B14F-4D97-AF65-F5344CB8AC3E}">
        <p14:creationId xmlns:p14="http://schemas.microsoft.com/office/powerpoint/2010/main" val="4279529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Starving </a:t>
            </a:r>
            <a:r>
              <a:rPr lang="en-US" dirty="0" smtClean="0"/>
              <a:t>BILLIONAIRES </a:t>
            </a:r>
            <a:endParaRPr lang="en-US" dirty="0"/>
          </a:p>
        </p:txBody>
      </p:sp>
      <p:pic>
        <p:nvPicPr>
          <p:cNvPr id="4" name="Content Placeholder 3"/>
          <p:cNvPicPr>
            <a:picLocks noGrp="1" noChangeAspect="1"/>
          </p:cNvPicPr>
          <p:nvPr>
            <p:ph idx="1"/>
          </p:nvPr>
        </p:nvPicPr>
        <p:blipFill>
          <a:blip r:embed="rId2"/>
          <a:stretch>
            <a:fillRect/>
          </a:stretch>
        </p:blipFill>
        <p:spPr>
          <a:xfrm>
            <a:off x="1154954" y="2477727"/>
            <a:ext cx="2859232" cy="3350418"/>
          </a:xfrm>
          <a:prstGeom prst="rect">
            <a:avLst/>
          </a:prstGeom>
        </p:spPr>
      </p:pic>
      <p:pic>
        <p:nvPicPr>
          <p:cNvPr id="5" name="Picture 4"/>
          <p:cNvPicPr>
            <a:picLocks noChangeAspect="1"/>
          </p:cNvPicPr>
          <p:nvPr/>
        </p:nvPicPr>
        <p:blipFill>
          <a:blip r:embed="rId3"/>
          <a:stretch>
            <a:fillRect/>
          </a:stretch>
        </p:blipFill>
        <p:spPr>
          <a:xfrm>
            <a:off x="4256231" y="2477727"/>
            <a:ext cx="3336059" cy="3350419"/>
          </a:xfrm>
          <a:prstGeom prst="rect">
            <a:avLst/>
          </a:prstGeom>
        </p:spPr>
      </p:pic>
      <p:pic>
        <p:nvPicPr>
          <p:cNvPr id="6" name="Picture 5"/>
          <p:cNvPicPr>
            <a:picLocks noChangeAspect="1"/>
          </p:cNvPicPr>
          <p:nvPr/>
        </p:nvPicPr>
        <p:blipFill>
          <a:blip r:embed="rId4"/>
          <a:stretch>
            <a:fillRect/>
          </a:stretch>
        </p:blipFill>
        <p:spPr>
          <a:xfrm>
            <a:off x="8063345" y="2477727"/>
            <a:ext cx="3080327" cy="3429000"/>
          </a:xfrm>
          <a:prstGeom prst="rect">
            <a:avLst/>
          </a:prstGeom>
        </p:spPr>
      </p:pic>
    </p:spTree>
    <p:extLst>
      <p:ext uri="{BB962C8B-B14F-4D97-AF65-F5344CB8AC3E}">
        <p14:creationId xmlns:p14="http://schemas.microsoft.com/office/powerpoint/2010/main" val="3172331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t>Top 10 Countries with the Highest Inflation Rates (Trading Economics Jan 2022)</a:t>
            </a:r>
          </a:p>
        </p:txBody>
      </p:sp>
      <p:sp>
        <p:nvSpPr>
          <p:cNvPr id="3" name="Content Placeholder 2"/>
          <p:cNvSpPr>
            <a:spLocks noGrp="1"/>
          </p:cNvSpPr>
          <p:nvPr>
            <p:ph idx="1"/>
          </p:nvPr>
        </p:nvSpPr>
        <p:spPr/>
        <p:txBody>
          <a:bodyPr>
            <a:normAutofit fontScale="92500" lnSpcReduction="20000"/>
          </a:bodyPr>
          <a:lstStyle/>
          <a:p>
            <a:r>
              <a:rPr lang="en-US" sz="1800" dirty="0">
                <a:hlinkClick r:id="rId2"/>
              </a:rPr>
              <a:t>Venezuela</a:t>
            </a:r>
            <a:r>
              <a:rPr lang="en-US" sz="1800" dirty="0"/>
              <a:t> — 1198.0%</a:t>
            </a:r>
          </a:p>
          <a:p>
            <a:r>
              <a:rPr lang="en-US" sz="1800" dirty="0">
                <a:hlinkClick r:id="rId3"/>
              </a:rPr>
              <a:t>Sudan</a:t>
            </a:r>
            <a:r>
              <a:rPr lang="en-US" sz="1800" dirty="0"/>
              <a:t> — 340.0%</a:t>
            </a:r>
          </a:p>
          <a:p>
            <a:r>
              <a:rPr lang="en-US" sz="1800" dirty="0">
                <a:hlinkClick r:id="rId4"/>
              </a:rPr>
              <a:t>Lebanon</a:t>
            </a:r>
            <a:r>
              <a:rPr lang="en-US" sz="1800" dirty="0"/>
              <a:t> — 201.0%</a:t>
            </a:r>
          </a:p>
          <a:p>
            <a:r>
              <a:rPr lang="en-US" sz="1800" dirty="0">
                <a:hlinkClick r:id="rId5"/>
              </a:rPr>
              <a:t>Syria</a:t>
            </a:r>
            <a:r>
              <a:rPr lang="en-US" sz="1800" dirty="0"/>
              <a:t> — 139.0%</a:t>
            </a:r>
          </a:p>
          <a:p>
            <a:r>
              <a:rPr lang="en-US" sz="1800" dirty="0">
                <a:hlinkClick r:id="rId6"/>
              </a:rPr>
              <a:t>Suriname</a:t>
            </a:r>
            <a:r>
              <a:rPr lang="en-US" sz="1800" dirty="0"/>
              <a:t> — 63.3%</a:t>
            </a:r>
          </a:p>
          <a:p>
            <a:r>
              <a:rPr lang="en-US" sz="1800" dirty="0">
                <a:hlinkClick r:id="rId7"/>
              </a:rPr>
              <a:t>Zimbabwe</a:t>
            </a:r>
            <a:r>
              <a:rPr lang="en-US" sz="1800" dirty="0"/>
              <a:t> — 60.7%</a:t>
            </a:r>
          </a:p>
          <a:p>
            <a:r>
              <a:rPr lang="en-US" sz="1800" dirty="0">
                <a:hlinkClick r:id="rId8"/>
              </a:rPr>
              <a:t>Argentina</a:t>
            </a:r>
            <a:r>
              <a:rPr lang="en-US" sz="1800" dirty="0"/>
              <a:t> — 51.2%</a:t>
            </a:r>
          </a:p>
          <a:p>
            <a:r>
              <a:rPr lang="en-US" sz="1800" dirty="0">
                <a:hlinkClick r:id="rId9"/>
              </a:rPr>
              <a:t>Turkey</a:t>
            </a:r>
            <a:r>
              <a:rPr lang="en-US" sz="1800" dirty="0"/>
              <a:t> — 36.1%</a:t>
            </a:r>
          </a:p>
          <a:p>
            <a:r>
              <a:rPr lang="en-US" sz="1800" dirty="0">
                <a:hlinkClick r:id="rId10"/>
              </a:rPr>
              <a:t>Iran</a:t>
            </a:r>
            <a:r>
              <a:rPr lang="en-US" sz="1800" dirty="0"/>
              <a:t> — 35.2%</a:t>
            </a:r>
          </a:p>
          <a:p>
            <a:r>
              <a:rPr lang="en-US" sz="1800" dirty="0">
                <a:hlinkClick r:id="rId11"/>
              </a:rPr>
              <a:t>Ethiopia</a:t>
            </a:r>
            <a:r>
              <a:rPr lang="en-US" sz="1800" dirty="0"/>
              <a:t> — 33.0%</a:t>
            </a:r>
          </a:p>
        </p:txBody>
      </p:sp>
    </p:spTree>
    <p:extLst>
      <p:ext uri="{BB962C8B-B14F-4D97-AF65-F5344CB8AC3E}">
        <p14:creationId xmlns:p14="http://schemas.microsoft.com/office/powerpoint/2010/main" val="3108034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How to Deal With Hyperinflation </a:t>
            </a:r>
            <a:endParaRPr lang="en-US" sz="4000" b="1" dirty="0"/>
          </a:p>
        </p:txBody>
      </p:sp>
      <p:sp>
        <p:nvSpPr>
          <p:cNvPr id="3" name="Content Placeholder 2"/>
          <p:cNvSpPr>
            <a:spLocks noGrp="1"/>
          </p:cNvSpPr>
          <p:nvPr>
            <p:ph idx="1"/>
          </p:nvPr>
        </p:nvSpPr>
        <p:spPr>
          <a:xfrm>
            <a:off x="838200" y="2336800"/>
            <a:ext cx="10515600" cy="3840163"/>
          </a:xfrm>
        </p:spPr>
        <p:txBody>
          <a:bodyPr>
            <a:normAutofit/>
          </a:bodyPr>
          <a:lstStyle/>
          <a:p>
            <a:pPr marL="0" indent="0">
              <a:buNone/>
            </a:pPr>
            <a:r>
              <a:rPr lang="en-US" b="1" dirty="0" smtClean="0"/>
              <a:t>Step 1</a:t>
            </a:r>
          </a:p>
          <a:p>
            <a:pPr algn="just"/>
            <a:r>
              <a:rPr lang="en-US" sz="1800" dirty="0" smtClean="0"/>
              <a:t>Ensure that your investment portfolio includes assets that retain their value during a period of hyperinflation. </a:t>
            </a:r>
          </a:p>
          <a:p>
            <a:pPr algn="just"/>
            <a:r>
              <a:rPr lang="en-US" sz="1800" dirty="0" smtClean="0"/>
              <a:t>When a currency experiences hyperinflation, its value is destroyed by rising commodity and mineral prices, as sellers will not accept less value in exchange for their commodity. Accordingly, prices of oil, and minerals like gold and silver will rise to retain their intrinsic value. </a:t>
            </a:r>
          </a:p>
          <a:p>
            <a:pPr algn="just"/>
            <a:r>
              <a:rPr lang="en-US" sz="1800" dirty="0" smtClean="0"/>
              <a:t>Similarly, real estate often retains its value, though reduced economic activity may mean that a inflation-adjusted price is not as high as the appraised price prior to hyperinflation.</a:t>
            </a:r>
          </a:p>
          <a:p>
            <a:endParaRPr lang="en-US" dirty="0"/>
          </a:p>
        </p:txBody>
      </p:sp>
    </p:spTree>
    <p:extLst>
      <p:ext uri="{BB962C8B-B14F-4D97-AF65-F5344CB8AC3E}">
        <p14:creationId xmlns:p14="http://schemas.microsoft.com/office/powerpoint/2010/main" val="2564983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How to Deal With Hyperinflation </a:t>
            </a:r>
            <a:endParaRPr lang="en-US" sz="4000" b="1" dirty="0"/>
          </a:p>
        </p:txBody>
      </p:sp>
      <p:sp>
        <p:nvSpPr>
          <p:cNvPr id="3" name="Content Placeholder 2"/>
          <p:cNvSpPr>
            <a:spLocks noGrp="1"/>
          </p:cNvSpPr>
          <p:nvPr>
            <p:ph idx="1"/>
          </p:nvPr>
        </p:nvSpPr>
        <p:spPr/>
        <p:txBody>
          <a:bodyPr/>
          <a:lstStyle/>
          <a:p>
            <a:pPr marL="0" indent="0">
              <a:buNone/>
            </a:pPr>
            <a:r>
              <a:rPr lang="en-US" b="1" dirty="0" smtClean="0"/>
              <a:t>Step 2</a:t>
            </a:r>
          </a:p>
          <a:p>
            <a:pPr algn="just"/>
            <a:r>
              <a:rPr lang="en-US" sz="1800" dirty="0" smtClean="0"/>
              <a:t>Hedge against hyperinflation in your home currency by diversifying your assets into other strong currencies issued by politically stable jurisdictions. For example, the American dollar, the euro, the Japanese yen, and British pound are all considered strong currencies. </a:t>
            </a:r>
          </a:p>
          <a:p>
            <a:pPr algn="just"/>
            <a:r>
              <a:rPr lang="en-US" sz="1800" dirty="0" smtClean="0"/>
              <a:t>While hyperinflation in a country with significant trading relationships would likely have spill-over effects in the interconnected global economy, it is often a phenomenon experienced by one currency. (</a:t>
            </a:r>
            <a:r>
              <a:rPr lang="en-US" sz="1800" dirty="0" err="1" smtClean="0"/>
              <a:t>Ex:Indian</a:t>
            </a:r>
            <a:r>
              <a:rPr lang="en-US" sz="1800" dirty="0" smtClean="0"/>
              <a:t> Rupee)</a:t>
            </a:r>
          </a:p>
          <a:p>
            <a:pPr marL="0" indent="0">
              <a:buNone/>
            </a:pPr>
            <a:endParaRPr lang="en-US" dirty="0"/>
          </a:p>
        </p:txBody>
      </p:sp>
    </p:spTree>
    <p:extLst>
      <p:ext uri="{BB962C8B-B14F-4D97-AF65-F5344CB8AC3E}">
        <p14:creationId xmlns:p14="http://schemas.microsoft.com/office/powerpoint/2010/main" val="3216755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How to Deal With Hyperinflation </a:t>
            </a:r>
            <a:endParaRPr lang="en-US" sz="4000" b="1" dirty="0"/>
          </a:p>
        </p:txBody>
      </p:sp>
      <p:sp>
        <p:nvSpPr>
          <p:cNvPr id="3" name="Content Placeholder 2"/>
          <p:cNvSpPr>
            <a:spLocks noGrp="1"/>
          </p:cNvSpPr>
          <p:nvPr>
            <p:ph sz="half" idx="1"/>
          </p:nvPr>
        </p:nvSpPr>
        <p:spPr/>
        <p:txBody>
          <a:bodyPr/>
          <a:lstStyle/>
          <a:p>
            <a:pPr marL="0" indent="0">
              <a:buNone/>
            </a:pPr>
            <a:r>
              <a:rPr lang="en-US" b="1" dirty="0" smtClean="0"/>
              <a:t>Step 3</a:t>
            </a:r>
          </a:p>
          <a:p>
            <a:pPr algn="just"/>
            <a:r>
              <a:rPr lang="en-US" sz="1800" dirty="0" smtClean="0"/>
              <a:t>Devise contingency plans for the necessities you most often buy. Economist John Williams recommends that consumers should stock up on nonperishable foods such as canned items as a hedge against societal chaos under hyperinflation. Some experts also suggest that you learn to farm.</a:t>
            </a:r>
          </a:p>
          <a:p>
            <a:endParaRPr lang="en-US" dirty="0"/>
          </a:p>
        </p:txBody>
      </p:sp>
      <p:pic>
        <p:nvPicPr>
          <p:cNvPr id="6" name="Content Placeholder 5"/>
          <p:cNvPicPr>
            <a:picLocks noGrp="1" noChangeAspect="1"/>
          </p:cNvPicPr>
          <p:nvPr>
            <p:ph sz="half" idx="2"/>
          </p:nvPr>
        </p:nvPicPr>
        <p:blipFill>
          <a:blip r:embed="rId2"/>
          <a:stretch>
            <a:fillRect/>
          </a:stretch>
        </p:blipFill>
        <p:spPr>
          <a:xfrm>
            <a:off x="6208713" y="2703513"/>
            <a:ext cx="4824412" cy="3216274"/>
          </a:xfrm>
          <a:prstGeom prst="rect">
            <a:avLst/>
          </a:prstGeom>
        </p:spPr>
      </p:pic>
    </p:spTree>
    <p:extLst>
      <p:ext uri="{BB962C8B-B14F-4D97-AF65-F5344CB8AC3E}">
        <p14:creationId xmlns:p14="http://schemas.microsoft.com/office/powerpoint/2010/main" val="41352288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2929</TotalTime>
  <Words>1662</Words>
  <Application>Microsoft Office PowerPoint</Application>
  <PresentationFormat>Widescreen</PresentationFormat>
  <Paragraphs>194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Bodoni MT</vt:lpstr>
      <vt:lpstr>Century Gothic</vt:lpstr>
      <vt:lpstr>Wingdings 3</vt:lpstr>
      <vt:lpstr>Ion Boardroom</vt:lpstr>
      <vt:lpstr>How to Deal with Hyperinflation?</vt:lpstr>
      <vt:lpstr>How to Deal With Hyperinflation </vt:lpstr>
      <vt:lpstr>Zimbabwe Inflation 2005-2020</vt:lpstr>
      <vt:lpstr>Starving BILLIONAIRES</vt:lpstr>
      <vt:lpstr>Starving BILLIONAIRES </vt:lpstr>
      <vt:lpstr>Top 10 Countries with the Highest Inflation Rates (Trading Economics Jan 2022)</vt:lpstr>
      <vt:lpstr>How to Deal With Hyperinflation </vt:lpstr>
      <vt:lpstr>How to Deal With Hyperinflation </vt:lpstr>
      <vt:lpstr>How to Deal With Hyperinflation </vt:lpstr>
      <vt:lpstr>How to Deal With Hyperinflation ?</vt:lpstr>
      <vt:lpstr>Demand-pull inflation</vt:lpstr>
      <vt:lpstr>Cost-push inflation</vt:lpstr>
      <vt:lpstr>PowerPoint Presentation</vt:lpstr>
      <vt:lpstr>Ask these questions before starting</vt:lpstr>
      <vt:lpstr>7 Best Ways to Make Money Online in Sri Lanka</vt:lpstr>
      <vt:lpstr>Offer Freelancing Services</vt:lpstr>
      <vt:lpstr>How to Profit From Inflation?</vt:lpstr>
      <vt:lpstr>How to Profit From Inflation?</vt:lpstr>
      <vt:lpstr>How to Profit From Inflation?</vt:lpstr>
      <vt:lpstr>How to Profit From Inflation?</vt:lpstr>
      <vt:lpstr>How to Profit From Inflation?</vt:lpstr>
      <vt:lpstr>How to Invest In GOLD?</vt:lpstr>
      <vt:lpstr>How to Make Money GOLD?</vt:lpstr>
      <vt:lpstr>Price Movements In GOLD</vt:lpstr>
      <vt:lpstr>Price Movements In GOLD</vt:lpstr>
      <vt:lpstr>Real Estate </vt:lpstr>
      <vt:lpstr>Real Estate JOB And Earning Opportunities</vt:lpstr>
      <vt:lpstr>Real Estate Broker –  (3%+) </vt:lpstr>
      <vt:lpstr>How to Earn USD??</vt:lpstr>
      <vt:lpstr>How to Earn USD??  Freelancing</vt:lpstr>
      <vt:lpstr>How to Earn USD??   SELL Physical Products </vt:lpstr>
      <vt:lpstr>How to Earn USD??</vt:lpstr>
      <vt:lpstr>How to Earn USD?? Remote JOBS </vt:lpstr>
      <vt:lpstr>Is There a Correlation Between Inflation and Home Prices?</vt:lpstr>
      <vt:lpstr>What is the relationship between benchmark interest rates and inflation? </vt:lpstr>
      <vt:lpstr>Pros and Cons of Investing for Inflation </vt:lpstr>
      <vt:lpstr>Best ways to make money online for free:</vt:lpstr>
      <vt:lpstr>Best ways to make money online for free</vt:lpstr>
      <vt:lpstr>You can find Us on</vt:lpstr>
      <vt:lpstr>How to Contact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dc:creator>
  <cp:lastModifiedBy>roshan</cp:lastModifiedBy>
  <cp:revision>61</cp:revision>
  <dcterms:created xsi:type="dcterms:W3CDTF">2022-06-14T06:13:24Z</dcterms:created>
  <dcterms:modified xsi:type="dcterms:W3CDTF">2022-06-21T13:16:06Z</dcterms:modified>
</cp:coreProperties>
</file>